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56" r:id="rId5"/>
    <p:sldId id="257" r:id="rId6"/>
    <p:sldId id="269" r:id="rId7"/>
    <p:sldId id="270" r:id="rId8"/>
    <p:sldId id="271" r:id="rId9"/>
    <p:sldId id="272" r:id="rId10"/>
    <p:sldId id="273" r:id="rId11"/>
    <p:sldId id="274" r:id="rId12"/>
    <p:sldId id="284" r:id="rId13"/>
    <p:sldId id="282" r:id="rId14"/>
    <p:sldId id="275" r:id="rId15"/>
    <p:sldId id="276" r:id="rId16"/>
    <p:sldId id="277" r:id="rId17"/>
    <p:sldId id="278" r:id="rId18"/>
    <p:sldId id="279" r:id="rId19"/>
    <p:sldId id="290" r:id="rId20"/>
    <p:sldId id="280" r:id="rId21"/>
    <p:sldId id="281" r:id="rId22"/>
    <p:sldId id="28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2" autoAdjust="0"/>
    <p:restoredTop sz="94660"/>
  </p:normalViewPr>
  <p:slideViewPr>
    <p:cSldViewPr snapToGrid="0" showGuides="1">
      <p:cViewPr varScale="1">
        <p:scale>
          <a:sx n="111" d="100"/>
          <a:sy n="111" d="100"/>
        </p:scale>
        <p:origin x="474" y="96"/>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9/16/2022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9/16/2022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9/16/2022</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9/16/2022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9/16/2022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9/16/2022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9/16/2022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9/16/2022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9/16/2022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9/16/2022</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9/16/2022</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9/16/2022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9/16/2022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alpha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9/16/2022</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bSdxvbTwuko"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Kz8IP0vHRy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bsnews.com/news/who-are-the-1-in-4-american-women-who-choose-abor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s://www.dreamababy.com/"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86863" y="1835577"/>
            <a:ext cx="11636846" cy="3307923"/>
          </a:xfrm>
        </p:spPr>
        <p:txBody>
          <a:bodyPr anchor="ctr">
            <a:normAutofit fontScale="90000"/>
          </a:bodyPr>
          <a:lstStyle/>
          <a:p>
            <a:pPr algn="ctr"/>
            <a:r>
              <a:rPr lang="en-US" dirty="0"/>
              <a:t>       When are you a person?</a:t>
            </a:r>
            <a:r>
              <a:rPr lang="en-US" sz="2400" dirty="0"/>
              <a:t> </a:t>
            </a:r>
            <a:br>
              <a:rPr lang="en-US" sz="2400" dirty="0"/>
            </a:br>
            <a:br>
              <a:rPr lang="en-US" sz="2400" dirty="0"/>
            </a:br>
            <a:r>
              <a:rPr lang="en-US" sz="2400" cap="none" dirty="0"/>
              <a:t>The US Supreme Court Confronts Biology, Philosophy, Religion, History and Politics and the Limits (or Limitlessness) of State Regulation of Pregnancy</a:t>
            </a:r>
            <a:br>
              <a:rPr lang="en-US" sz="2400" cap="none" dirty="0"/>
            </a:br>
            <a:br>
              <a:rPr lang="en-US" sz="2400" cap="none" dirty="0"/>
            </a:br>
            <a:r>
              <a:rPr lang="en-US" sz="2400" b="1" i="1" cap="none" dirty="0">
                <a:solidFill>
                  <a:srgbClr val="0070C0"/>
                </a:solidFill>
                <a:hlinkClick r:id="rId3">
                  <a:extLst>
                    <a:ext uri="{A12FA001-AC4F-418D-AE19-62706E023703}">
                      <ahyp:hlinkClr xmlns:ahyp="http://schemas.microsoft.com/office/drawing/2018/hyperlinkcolor" val="tx"/>
                    </a:ext>
                  </a:extLst>
                </a:hlinkClick>
              </a:rPr>
              <a:t>Cogito ergo sum</a:t>
            </a:r>
            <a:br>
              <a:rPr lang="en-US" sz="2400" b="1" i="1" cap="none" dirty="0"/>
            </a:br>
            <a:br>
              <a:rPr lang="en-US" sz="2400" b="1" i="1" cap="none" dirty="0"/>
            </a:br>
            <a:r>
              <a:rPr lang="en-US" sz="2400" b="1" cap="none" dirty="0"/>
              <a:t>Colorado School of Mines ~ HASS (Humanities, Arts and Social Sciences)</a:t>
            </a:r>
            <a:br>
              <a:rPr lang="en-US" sz="2400" b="1" cap="none" dirty="0"/>
            </a:br>
            <a:r>
              <a:rPr lang="en-US" sz="2400" b="1" cap="none" dirty="0"/>
              <a:t>Constitution Day Lecture</a:t>
            </a:r>
            <a:br>
              <a:rPr lang="en-US" sz="2400" b="1" cap="none" dirty="0"/>
            </a:br>
            <a:r>
              <a:rPr lang="en-US" sz="2400" b="1" cap="none" dirty="0"/>
              <a:t>September 16, 2022</a:t>
            </a:r>
            <a:br>
              <a:rPr lang="en-US" sz="2400" b="1" cap="none" dirty="0"/>
            </a:br>
            <a:br>
              <a:rPr lang="en-US" sz="2400" b="1" cap="none" dirty="0"/>
            </a:br>
            <a:r>
              <a:rPr lang="en-US" sz="2400" b="1" cap="none" dirty="0"/>
              <a:t>Prof. Richard A. Levine, J.D.  </a:t>
            </a:r>
            <a:endParaRPr lang="en-US" sz="2400" b="1" dirty="0"/>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2E161-D248-D20C-AACE-7A1BE768E8A8}"/>
              </a:ext>
            </a:extLst>
          </p:cNvPr>
          <p:cNvSpPr>
            <a:spLocks noGrp="1"/>
          </p:cNvSpPr>
          <p:nvPr>
            <p:ph type="title"/>
          </p:nvPr>
        </p:nvSpPr>
        <p:spPr/>
        <p:txBody>
          <a:bodyPr/>
          <a:lstStyle/>
          <a:p>
            <a:r>
              <a:rPr lang="en-US" dirty="0"/>
              <a:t>Thought Experiment: Fire at a Fertility Clinic</a:t>
            </a:r>
          </a:p>
        </p:txBody>
      </p:sp>
      <p:sp>
        <p:nvSpPr>
          <p:cNvPr id="3" name="Content Placeholder 2">
            <a:extLst>
              <a:ext uri="{FF2B5EF4-FFF2-40B4-BE49-F238E27FC236}">
                <a16:creationId xmlns:a16="http://schemas.microsoft.com/office/drawing/2014/main" id="{C7C3CB62-583C-B3BB-21B7-AD05EB017068}"/>
              </a:ext>
            </a:extLst>
          </p:cNvPr>
          <p:cNvSpPr>
            <a:spLocks noGrp="1"/>
          </p:cNvSpPr>
          <p:nvPr>
            <p:ph idx="1"/>
          </p:nvPr>
        </p:nvSpPr>
        <p:spPr>
          <a:xfrm>
            <a:off x="378069" y="1316736"/>
            <a:ext cx="11499703" cy="5465064"/>
          </a:xfrm>
        </p:spPr>
        <p:txBody>
          <a:bodyPr>
            <a:normAutofit fontScale="92500" lnSpcReduction="20000"/>
          </a:bodyPr>
          <a:lstStyle/>
          <a:p>
            <a:r>
              <a:rPr lang="en-US" dirty="0">
                <a:hlinkClick r:id="rId2"/>
              </a:rPr>
              <a:t>Time lapse of IVF Fertilized Egg</a:t>
            </a:r>
            <a:endParaRPr lang="en-US" dirty="0"/>
          </a:p>
          <a:p>
            <a:pPr marL="0" indent="0" algn="just">
              <a:buNone/>
            </a:pPr>
            <a:r>
              <a:rPr lang="en-US" dirty="0"/>
              <a:t>Fertility Clinic Fire: A fire erupts at a fertility clinic (call it the Dr. Sweet Clinic in Fort Meyers, FL). All persons rush outside, but one elderly person (Grandy) who can not ambulate to an exit. Grandy was with a granddaughter for an appointment to discuss implantation of a fertilized egg. Grandy has a terminal disease and is in hospice care. </a:t>
            </a:r>
          </a:p>
          <a:p>
            <a:pPr marL="0" indent="0" algn="just">
              <a:buNone/>
            </a:pPr>
            <a:r>
              <a:rPr lang="en-US" dirty="0" err="1"/>
              <a:t>Grandaughter</a:t>
            </a:r>
            <a:r>
              <a:rPr lang="en-US" dirty="0"/>
              <a:t> had an average experience – about 15 eggs harvested, of which 11 were fertilized. The eggs were frozen six days after fertilization, and now the patient is considering implantation. She wants one child.</a:t>
            </a:r>
          </a:p>
          <a:p>
            <a:pPr marL="0" indent="0" algn="just">
              <a:buNone/>
            </a:pPr>
            <a:r>
              <a:rPr lang="en-US" dirty="0"/>
              <a:t>100 other patients have a similar number of eggs stored at the facility: 1,100 fertilized eggs. </a:t>
            </a:r>
            <a:r>
              <a:rPr lang="en-US" sz="1200" dirty="0"/>
              <a:t>(It is estimated there are more than 90,000 abandoned embryos in the US – so this hypothetical is not an absurdity. Dr. Sweet reports 21% of all fertilized embryos are abandoned, and he reports he houses “hundreds” in his storage tanks.)</a:t>
            </a:r>
          </a:p>
          <a:p>
            <a:pPr marL="0" indent="0" algn="just">
              <a:buNone/>
            </a:pPr>
            <a:r>
              <a:rPr lang="en-US" dirty="0"/>
              <a:t>You are a first responder and can rescue either 1,100 fertilized eggs for 100 patients, or Grandy.</a:t>
            </a:r>
          </a:p>
          <a:p>
            <a:pPr marL="0" indent="0" algn="just">
              <a:buNone/>
            </a:pPr>
            <a:r>
              <a:rPr lang="en-US" dirty="0"/>
              <a:t>If you rescue Grandy, no egg will survive for future implantation; if you rescue fertilized eggs, 100 will be utilized for implantation; 1,000 will remain in suspended animation, many to be abandoned, and Grandy will not survive another couple of months. </a:t>
            </a:r>
          </a:p>
          <a:p>
            <a:pPr marL="0" indent="0" algn="just">
              <a:buNone/>
            </a:pPr>
            <a:r>
              <a:rPr lang="en-US" dirty="0"/>
              <a:t>Now what? Why?</a:t>
            </a:r>
          </a:p>
          <a:p>
            <a:pPr marL="0" indent="0" algn="just">
              <a:buNone/>
            </a:pPr>
            <a:r>
              <a:rPr lang="en-US" dirty="0"/>
              <a:t>Let’s assume this hypothetical does not the question of whether life exists, but that it may suggest a willingness to decide between lives (Grandy and the Eggs) on a gradient.</a:t>
            </a:r>
          </a:p>
          <a:p>
            <a:pPr marL="0" indent="0">
              <a:buNone/>
            </a:pPr>
            <a:endParaRPr lang="en-US" dirty="0"/>
          </a:p>
        </p:txBody>
      </p:sp>
    </p:spTree>
    <p:extLst>
      <p:ext uri="{BB962C8B-B14F-4D97-AF65-F5344CB8AC3E}">
        <p14:creationId xmlns:p14="http://schemas.microsoft.com/office/powerpoint/2010/main" val="1324136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FAEE4-D6AB-C959-CAC8-4D9FC1638466}"/>
              </a:ext>
            </a:extLst>
          </p:cNvPr>
          <p:cNvSpPr>
            <a:spLocks noGrp="1"/>
          </p:cNvSpPr>
          <p:nvPr>
            <p:ph type="title"/>
          </p:nvPr>
        </p:nvSpPr>
        <p:spPr/>
        <p:txBody>
          <a:bodyPr/>
          <a:lstStyle/>
          <a:p>
            <a:r>
              <a:rPr lang="en-US" dirty="0"/>
              <a:t>Now we’re there. Does a fetus have a right to life?</a:t>
            </a:r>
          </a:p>
        </p:txBody>
      </p:sp>
      <p:sp>
        <p:nvSpPr>
          <p:cNvPr id="3" name="Content Placeholder 2">
            <a:extLst>
              <a:ext uri="{FF2B5EF4-FFF2-40B4-BE49-F238E27FC236}">
                <a16:creationId xmlns:a16="http://schemas.microsoft.com/office/drawing/2014/main" id="{BF414800-6A98-8F75-736F-AA16DF362A07}"/>
              </a:ext>
            </a:extLst>
          </p:cNvPr>
          <p:cNvSpPr>
            <a:spLocks noGrp="1"/>
          </p:cNvSpPr>
          <p:nvPr>
            <p:ph idx="1"/>
          </p:nvPr>
        </p:nvSpPr>
        <p:spPr/>
        <p:txBody>
          <a:bodyPr/>
          <a:lstStyle/>
          <a:p>
            <a:pPr algn="just"/>
            <a:r>
              <a:rPr lang="en-US" dirty="0"/>
              <a:t>No court case in the United States has yet ruled that a fetus has standing to assert a right to “life” under the 14</a:t>
            </a:r>
            <a:r>
              <a:rPr lang="en-US" baseline="30000" dirty="0"/>
              <a:t>th</a:t>
            </a:r>
            <a:r>
              <a:rPr lang="en-US" dirty="0"/>
              <a:t> Amendment, though, at least one Justice (Justice Clarence Thomas) seemingly may consider the fetus a “person” with a right to life under the 14</a:t>
            </a:r>
            <a:r>
              <a:rPr lang="en-US" baseline="30000" dirty="0"/>
              <a:t>th</a:t>
            </a:r>
            <a:r>
              <a:rPr lang="en-US" dirty="0"/>
              <a:t> Amendment. The Constitutions/laws of roughly 12 nations provide this right to a fetus. Most of these countries are in South America. </a:t>
            </a:r>
          </a:p>
          <a:p>
            <a:pPr algn="just"/>
            <a:r>
              <a:rPr lang="en-US" dirty="0"/>
              <a:t>Under US law, because there is not a status of fetal-personhood implying a right to life under the 14</a:t>
            </a:r>
            <a:r>
              <a:rPr lang="en-US" baseline="30000" dirty="0"/>
              <a:t>th</a:t>
            </a:r>
            <a:r>
              <a:rPr lang="en-US" dirty="0"/>
              <a:t> Amendment, then the legal question is: </a:t>
            </a:r>
          </a:p>
          <a:p>
            <a:pPr marL="457200" lvl="1" indent="0" algn="just">
              <a:buNone/>
            </a:pPr>
            <a:r>
              <a:rPr lang="en-US" sz="2000" dirty="0">
                <a:solidFill>
                  <a:srgbClr val="0070C0"/>
                </a:solidFill>
              </a:rPr>
              <a:t>Does a pregnant woman have a “liberty” right under the 14</a:t>
            </a:r>
            <a:r>
              <a:rPr lang="en-US" sz="2000" baseline="30000" dirty="0">
                <a:solidFill>
                  <a:srgbClr val="0070C0"/>
                </a:solidFill>
              </a:rPr>
              <a:t>th</a:t>
            </a:r>
            <a:r>
              <a:rPr lang="en-US" sz="2000" dirty="0">
                <a:solidFill>
                  <a:srgbClr val="0070C0"/>
                </a:solidFill>
              </a:rPr>
              <a:t> Amendment to decide, without State interference, to terminate her pregnancy. </a:t>
            </a:r>
          </a:p>
          <a:p>
            <a:pPr marL="457200" lvl="1" indent="0" algn="just">
              <a:buNone/>
            </a:pPr>
            <a:r>
              <a:rPr lang="en-US" sz="2000" dirty="0">
                <a:solidFill>
                  <a:srgbClr val="0070C0"/>
                </a:solidFill>
              </a:rPr>
              <a:t>If so, is this “liberty” grounded in a well-established natural right to “privacy,” “bodily autonomy.” “reproductive choice,” making decisions in her own best interests based on her healthcare, and/or other conceptions of personal freedom of choice? </a:t>
            </a:r>
          </a:p>
        </p:txBody>
      </p:sp>
    </p:spTree>
    <p:extLst>
      <p:ext uri="{BB962C8B-B14F-4D97-AF65-F5344CB8AC3E}">
        <p14:creationId xmlns:p14="http://schemas.microsoft.com/office/powerpoint/2010/main" val="1180568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BC38-45A6-38A9-6F21-58F7E6D8697D}"/>
              </a:ext>
            </a:extLst>
          </p:cNvPr>
          <p:cNvSpPr>
            <a:spLocks noGrp="1"/>
          </p:cNvSpPr>
          <p:nvPr>
            <p:ph type="title"/>
          </p:nvPr>
        </p:nvSpPr>
        <p:spPr/>
        <p:txBody>
          <a:bodyPr/>
          <a:lstStyle/>
          <a:p>
            <a:r>
              <a:rPr lang="en-US" dirty="0"/>
              <a:t>In 1972, the Supreme Court Answered “Yes.”</a:t>
            </a:r>
          </a:p>
        </p:txBody>
      </p:sp>
      <p:sp>
        <p:nvSpPr>
          <p:cNvPr id="3" name="Content Placeholder 2">
            <a:extLst>
              <a:ext uri="{FF2B5EF4-FFF2-40B4-BE49-F238E27FC236}">
                <a16:creationId xmlns:a16="http://schemas.microsoft.com/office/drawing/2014/main" id="{C7428FDB-CDB4-DFBE-C892-CCE4610ECF30}"/>
              </a:ext>
            </a:extLst>
          </p:cNvPr>
          <p:cNvSpPr>
            <a:spLocks noGrp="1"/>
          </p:cNvSpPr>
          <p:nvPr>
            <p:ph idx="1"/>
          </p:nvPr>
        </p:nvSpPr>
        <p:spPr>
          <a:xfrm>
            <a:off x="365759" y="1408177"/>
            <a:ext cx="11446933" cy="5449824"/>
          </a:xfrm>
        </p:spPr>
        <p:txBody>
          <a:bodyPr>
            <a:normAutofit/>
          </a:bodyPr>
          <a:lstStyle/>
          <a:p>
            <a:r>
              <a:rPr lang="en-US" b="1" u="sng" dirty="0"/>
              <a:t>Roe v. Wade</a:t>
            </a:r>
            <a:r>
              <a:rPr lang="en-US" dirty="0"/>
              <a:t>, 1972: 7 to 2 Ruling that:</a:t>
            </a:r>
          </a:p>
          <a:p>
            <a:pPr marL="685800" indent="0" algn="just">
              <a:buNone/>
            </a:pPr>
            <a:r>
              <a:rPr lang="en-US" b="1" i="0" u="sng" dirty="0">
                <a:effectLst/>
              </a:rPr>
              <a:t>A right</a:t>
            </a:r>
            <a:r>
              <a:rPr lang="en-US" b="0" i="0" dirty="0">
                <a:effectLst/>
              </a:rPr>
              <a:t>: Inherent within “liberty” is a fundamental “right to privacy” that protects a pregnant woman’s choice whether to terminate her pregnancy. </a:t>
            </a:r>
          </a:p>
          <a:p>
            <a:pPr marL="685800" indent="0" algn="just">
              <a:buNone/>
            </a:pPr>
            <a:r>
              <a:rPr lang="en-US" b="1" i="0" u="sng" dirty="0">
                <a:effectLst/>
              </a:rPr>
              <a:t>A power</a:t>
            </a:r>
            <a:r>
              <a:rPr lang="en-US" b="0" i="0" dirty="0">
                <a:effectLst/>
              </a:rPr>
              <a:t>: This right is balanced against the government’s interests in protecting women's health and protecting “the potentiality of human life.”</a:t>
            </a:r>
          </a:p>
          <a:p>
            <a:pPr marL="685800" indent="0" algn="just">
              <a:buNone/>
            </a:pPr>
            <a:r>
              <a:rPr lang="en-US" b="0" i="0" dirty="0">
                <a:effectLst/>
              </a:rPr>
              <a:t>Although the state has legitimate interests in protecting the health of pregnant women and the “potentiality of human life,” the relative weight of each of these interests varies over the course of pregnancy, and the law must account for this variability.</a:t>
            </a:r>
          </a:p>
          <a:p>
            <a:pPr marL="914400" lvl="1" indent="0" algn="just"/>
            <a:r>
              <a:rPr lang="en-US" sz="1800" b="0" i="0" dirty="0">
                <a:effectLst/>
              </a:rPr>
              <a:t>In the first trimester of pregnancy, the state may not regulate the abortion decision; only the pregnant woman and her attending physician can make that decision. </a:t>
            </a:r>
          </a:p>
          <a:p>
            <a:pPr marL="914400" lvl="1" indent="0" algn="just"/>
            <a:r>
              <a:rPr lang="en-US" sz="1800" b="0" i="0" dirty="0">
                <a:effectLst/>
              </a:rPr>
              <a:t>In the second trimester, the state may impose regulations on abortion that are reasonably related to maternal health. </a:t>
            </a:r>
          </a:p>
          <a:p>
            <a:pPr marL="914400" lvl="1" indent="0" algn="just"/>
            <a:r>
              <a:rPr lang="en-US" sz="1800" b="0" i="0" dirty="0">
                <a:effectLst/>
              </a:rPr>
              <a:t>In the third trimester, once the fetus reaches the point of “viability,” a state may regulate abortions or prohibit them entirely, so long as the laws contain exceptions for cases when abortion is necessary to save the life or health of the mother.</a:t>
            </a:r>
          </a:p>
          <a:p>
            <a:endParaRPr lang="en-US" dirty="0"/>
          </a:p>
        </p:txBody>
      </p:sp>
    </p:spTree>
    <p:extLst>
      <p:ext uri="{BB962C8B-B14F-4D97-AF65-F5344CB8AC3E}">
        <p14:creationId xmlns:p14="http://schemas.microsoft.com/office/powerpoint/2010/main" val="291497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B82A5-CA17-CE41-F3EE-F4028F8E8E7C}"/>
              </a:ext>
            </a:extLst>
          </p:cNvPr>
          <p:cNvSpPr>
            <a:spLocks noGrp="1"/>
          </p:cNvSpPr>
          <p:nvPr>
            <p:ph type="title"/>
          </p:nvPr>
        </p:nvSpPr>
        <p:spPr/>
        <p:txBody>
          <a:bodyPr/>
          <a:lstStyle/>
          <a:p>
            <a:r>
              <a:rPr lang="en-US" dirty="0"/>
              <a:t>20 years late: 1992 – </a:t>
            </a:r>
            <a:r>
              <a:rPr lang="en-US" u="sng" dirty="0"/>
              <a:t>Planned Parenthood v Casey</a:t>
            </a:r>
            <a:r>
              <a:rPr lang="en-US" dirty="0"/>
              <a:t>.</a:t>
            </a:r>
          </a:p>
        </p:txBody>
      </p:sp>
      <p:sp>
        <p:nvSpPr>
          <p:cNvPr id="3" name="Content Placeholder 2">
            <a:extLst>
              <a:ext uri="{FF2B5EF4-FFF2-40B4-BE49-F238E27FC236}">
                <a16:creationId xmlns:a16="http://schemas.microsoft.com/office/drawing/2014/main" id="{235B5B5A-6140-C39B-989F-9E6B5B6A5660}"/>
              </a:ext>
            </a:extLst>
          </p:cNvPr>
          <p:cNvSpPr>
            <a:spLocks noGrp="1"/>
          </p:cNvSpPr>
          <p:nvPr>
            <p:ph idx="1"/>
          </p:nvPr>
        </p:nvSpPr>
        <p:spPr>
          <a:xfrm>
            <a:off x="509047" y="1600200"/>
            <a:ext cx="11039486" cy="5064760"/>
          </a:xfrm>
        </p:spPr>
        <p:txBody>
          <a:bodyPr>
            <a:normAutofit/>
          </a:bodyPr>
          <a:lstStyle/>
          <a:p>
            <a:pPr marL="0" indent="0" algn="just">
              <a:buNone/>
            </a:pPr>
            <a:r>
              <a:rPr lang="en-US" dirty="0"/>
              <a:t>1992 – </a:t>
            </a:r>
            <a:r>
              <a:rPr lang="en-US" u="sng" dirty="0"/>
              <a:t>Planned Parenthood v Casey</a:t>
            </a:r>
            <a:r>
              <a:rPr lang="en-US" dirty="0"/>
              <a:t>. The Court answers “yes” again to the existence of a woman’s right to terminate her pregnancy by reference to her liberty right under the 14</a:t>
            </a:r>
            <a:r>
              <a:rPr lang="en-US" baseline="30000" dirty="0"/>
              <a:t>th</a:t>
            </a:r>
            <a:r>
              <a:rPr lang="en-US" dirty="0"/>
              <a:t> Amendment. This time, though, the opinion is a narrow 5-4 decision written by the first female Justice, Sandra Day O’Connor (a Reagan appointee), Scalia and Thomas in dissent.</a:t>
            </a:r>
          </a:p>
          <a:p>
            <a:pPr marL="0" indent="0" algn="just">
              <a:buNone/>
            </a:pPr>
            <a:r>
              <a:rPr lang="en-US" dirty="0"/>
              <a:t>Holding: </a:t>
            </a:r>
          </a:p>
          <a:p>
            <a:pPr marL="457200" lvl="1" indent="0" algn="just">
              <a:buNone/>
            </a:pPr>
            <a:r>
              <a:rPr lang="en-US" sz="2000" dirty="0">
                <a:solidFill>
                  <a:srgbClr val="0070C0"/>
                </a:solidFill>
              </a:rPr>
              <a:t>These matters, involving the most intimate and personal choices a person may make in a lifetime, choices central to personal dignity and autonomy, are central to the liberty protected by the 14</a:t>
            </a:r>
            <a:r>
              <a:rPr lang="en-US" sz="2000" baseline="30000" dirty="0">
                <a:solidFill>
                  <a:srgbClr val="0070C0"/>
                </a:solidFill>
              </a:rPr>
              <a:t>th</a:t>
            </a:r>
            <a:r>
              <a:rPr lang="en-US" sz="2000" dirty="0">
                <a:solidFill>
                  <a:srgbClr val="0070C0"/>
                </a:solidFill>
              </a:rPr>
              <a:t> Amendment … At the heart of liberty is the right to define one’s concept of existence, of meaning, of the universe, and of the mystery of human life.</a:t>
            </a:r>
          </a:p>
          <a:p>
            <a:pPr marL="0" indent="0" algn="just">
              <a:buNone/>
            </a:pPr>
            <a:r>
              <a:rPr lang="en-US" dirty="0"/>
              <a:t>The Court abandoned Roe’s trimester approach and established </a:t>
            </a:r>
            <a:r>
              <a:rPr lang="en-US" b="0" i="0" dirty="0">
                <a:effectLst/>
              </a:rPr>
              <a:t>a new standard to determine the validity of laws restricting abortions. The new standard asks whether a state abortion regulation has the purpose or effect of imposing an "undue burden," which is defined as a "substantial obstacle in the path of a woman seeking an abortion before the fetus attains viability."</a:t>
            </a:r>
            <a:endParaRPr lang="en-US" dirty="0"/>
          </a:p>
        </p:txBody>
      </p:sp>
    </p:spTree>
    <p:extLst>
      <p:ext uri="{BB962C8B-B14F-4D97-AF65-F5344CB8AC3E}">
        <p14:creationId xmlns:p14="http://schemas.microsoft.com/office/powerpoint/2010/main" val="1261556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AAC8F-64C0-2CA1-3D94-E6B2ADA9FCC8}"/>
              </a:ext>
            </a:extLst>
          </p:cNvPr>
          <p:cNvSpPr>
            <a:spLocks noGrp="1"/>
          </p:cNvSpPr>
          <p:nvPr>
            <p:ph type="title"/>
          </p:nvPr>
        </p:nvSpPr>
        <p:spPr/>
        <p:txBody>
          <a:bodyPr>
            <a:normAutofit/>
          </a:bodyPr>
          <a:lstStyle/>
          <a:p>
            <a:pPr algn="ctr"/>
            <a:r>
              <a:rPr lang="en-US" dirty="0"/>
              <a:t>A 50-year Precedent Falls in 2022: </a:t>
            </a:r>
            <a:br>
              <a:rPr lang="en-US" dirty="0"/>
            </a:br>
            <a:r>
              <a:rPr lang="en-US" u="sng" dirty="0"/>
              <a:t>Dobbs v. Jackson Women's Health Organization</a:t>
            </a:r>
          </a:p>
        </p:txBody>
      </p:sp>
      <p:sp>
        <p:nvSpPr>
          <p:cNvPr id="3" name="Content Placeholder 2">
            <a:extLst>
              <a:ext uri="{FF2B5EF4-FFF2-40B4-BE49-F238E27FC236}">
                <a16:creationId xmlns:a16="http://schemas.microsoft.com/office/drawing/2014/main" id="{DF16376E-3BDA-C174-B5B5-25479E6F77B8}"/>
              </a:ext>
            </a:extLst>
          </p:cNvPr>
          <p:cNvSpPr>
            <a:spLocks noGrp="1"/>
          </p:cNvSpPr>
          <p:nvPr>
            <p:ph idx="1"/>
          </p:nvPr>
        </p:nvSpPr>
        <p:spPr>
          <a:xfrm>
            <a:off x="320040" y="1600200"/>
            <a:ext cx="11484864" cy="5010912"/>
          </a:xfrm>
        </p:spPr>
        <p:txBody>
          <a:bodyPr>
            <a:normAutofit/>
          </a:bodyPr>
          <a:lstStyle/>
          <a:p>
            <a:pPr marL="0" indent="0" algn="just">
              <a:buNone/>
            </a:pPr>
            <a:r>
              <a:rPr lang="en-US" sz="2400" u="sng" dirty="0"/>
              <a:t>Dobbs v. Jackson Women’s Health</a:t>
            </a:r>
            <a:r>
              <a:rPr lang="en-US" sz="2400" dirty="0"/>
              <a:t>, 2022: 6-3 (Chief Justice concurs in judgment, but not in the principle of overturning the right).</a:t>
            </a:r>
          </a:p>
          <a:p>
            <a:pPr marL="0" indent="0" algn="just">
              <a:buNone/>
            </a:pPr>
            <a:r>
              <a:rPr lang="en-US" sz="2400" dirty="0"/>
              <a:t>5 of the Justices agreed/concluded that a woman has no right under the Constitution to terminate a pregnancy. With that majority, the 50-year established precedent decisions of </a:t>
            </a:r>
            <a:r>
              <a:rPr lang="en-US" sz="2400" u="sng" dirty="0"/>
              <a:t>Roe</a:t>
            </a:r>
            <a:r>
              <a:rPr lang="en-US" sz="2400" dirty="0"/>
              <a:t> and </a:t>
            </a:r>
            <a:r>
              <a:rPr lang="en-US" sz="2400" u="sng" dirty="0"/>
              <a:t>Casey</a:t>
            </a:r>
            <a:r>
              <a:rPr lang="en-US" sz="2400" dirty="0"/>
              <a:t> of a right to privacy under the 14</a:t>
            </a:r>
            <a:r>
              <a:rPr lang="en-US" sz="2400" baseline="30000" dirty="0"/>
              <a:t>th</a:t>
            </a:r>
            <a:r>
              <a:rPr lang="en-US" sz="2400" dirty="0"/>
              <a:t> Amendment within the concept of liberty broad enough to include a woman’s right to choose to terminate her pregnancy has vanished.</a:t>
            </a:r>
          </a:p>
          <a:p>
            <a:pPr marL="0" indent="0" algn="just">
              <a:buNone/>
            </a:pPr>
            <a:r>
              <a:rPr lang="en-US" sz="2400" dirty="0"/>
              <a:t>Condensing the 45-page opinion, the majority reasoned that since:</a:t>
            </a:r>
          </a:p>
          <a:p>
            <a:pPr lvl="1" algn="just"/>
            <a:r>
              <a:rPr lang="en-US" sz="2400" i="0" dirty="0">
                <a:effectLst/>
              </a:rPr>
              <a:t>The Constitution does not mention abortion. </a:t>
            </a:r>
          </a:p>
          <a:p>
            <a:pPr lvl="1" algn="just"/>
            <a:r>
              <a:rPr lang="en-US" sz="2400" i="0" dirty="0">
                <a:effectLst/>
              </a:rPr>
              <a:t>The right is neither deeply rooted in the nation’s history nor an essential component of “ordered liberty.”</a:t>
            </a:r>
            <a:endParaRPr lang="en-US" sz="2400" dirty="0"/>
          </a:p>
          <a:p>
            <a:pPr marL="0" indent="0">
              <a:buNone/>
            </a:pPr>
            <a:endParaRPr lang="en-US" dirty="0"/>
          </a:p>
        </p:txBody>
      </p:sp>
    </p:spTree>
    <p:extLst>
      <p:ext uri="{BB962C8B-B14F-4D97-AF65-F5344CB8AC3E}">
        <p14:creationId xmlns:p14="http://schemas.microsoft.com/office/powerpoint/2010/main" val="3047085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A02A1-758C-50F8-2731-51E2B4678951}"/>
              </a:ext>
            </a:extLst>
          </p:cNvPr>
          <p:cNvSpPr>
            <a:spLocks noGrp="1"/>
          </p:cNvSpPr>
          <p:nvPr>
            <p:ph type="title"/>
          </p:nvPr>
        </p:nvSpPr>
        <p:spPr/>
        <p:txBody>
          <a:bodyPr/>
          <a:lstStyle/>
          <a:p>
            <a:r>
              <a:rPr lang="en-US" u="sng" dirty="0"/>
              <a:t>Dobbs v. Jackson </a:t>
            </a:r>
            <a:r>
              <a:rPr lang="en-US" dirty="0"/>
              <a:t>(</a:t>
            </a:r>
            <a:r>
              <a:rPr lang="en-US" dirty="0" err="1"/>
              <a:t>Con’t</a:t>
            </a:r>
            <a:r>
              <a:rPr lang="en-US" dirty="0"/>
              <a:t>)</a:t>
            </a:r>
          </a:p>
        </p:txBody>
      </p:sp>
      <p:sp>
        <p:nvSpPr>
          <p:cNvPr id="3" name="Content Placeholder 2">
            <a:extLst>
              <a:ext uri="{FF2B5EF4-FFF2-40B4-BE49-F238E27FC236}">
                <a16:creationId xmlns:a16="http://schemas.microsoft.com/office/drawing/2014/main" id="{8EE82483-5833-9671-0429-BF61AFE83043}"/>
              </a:ext>
            </a:extLst>
          </p:cNvPr>
          <p:cNvSpPr>
            <a:spLocks noGrp="1"/>
          </p:cNvSpPr>
          <p:nvPr>
            <p:ph idx="1"/>
          </p:nvPr>
        </p:nvSpPr>
        <p:spPr>
          <a:xfrm>
            <a:off x="399627" y="1600200"/>
            <a:ext cx="11223413" cy="4572000"/>
          </a:xfrm>
        </p:spPr>
        <p:txBody>
          <a:bodyPr>
            <a:normAutofit/>
          </a:bodyPr>
          <a:lstStyle/>
          <a:p>
            <a:pPr marL="0" indent="0" algn="just">
              <a:buNone/>
            </a:pPr>
            <a:r>
              <a:rPr lang="en-US" sz="2400" dirty="0"/>
              <a:t>The Chief Justice, John Roberts concurred in the outcome of the case that he concurs in sustaining the Mississippi law (a ban after 15 weeks), but, he believes that a woman has a right to choose (by way of the 14</a:t>
            </a:r>
            <a:r>
              <a:rPr lang="en-US" sz="2400" baseline="30000" dirty="0"/>
              <a:t>th</a:t>
            </a:r>
            <a:r>
              <a:rPr lang="en-US" sz="2400" dirty="0"/>
              <a:t> Amendment) as follows:</a:t>
            </a:r>
            <a:endParaRPr lang="en-US" sz="2400" b="0" i="0" dirty="0">
              <a:solidFill>
                <a:srgbClr val="0070C0"/>
              </a:solidFill>
              <a:effectLst/>
            </a:endParaRPr>
          </a:p>
          <a:p>
            <a:pPr marL="457200" lvl="1" indent="0" algn="just">
              <a:buNone/>
            </a:pPr>
            <a:r>
              <a:rPr lang="en-US" sz="2400" b="0" i="0" dirty="0">
                <a:solidFill>
                  <a:srgbClr val="0070C0"/>
                </a:solidFill>
                <a:effectLst/>
              </a:rPr>
              <a:t>Our abortion precedents describe the right at issue as a woman’s right to choose to terminate her pregnancy. That right should therefore extend far enough to ensure a reasonable opportunity to choose, but need not extend any further—certainly not all the way to viability.</a:t>
            </a:r>
            <a:endParaRPr lang="en-US" sz="2400" dirty="0">
              <a:solidFill>
                <a:srgbClr val="002060"/>
              </a:solidFill>
            </a:endParaRPr>
          </a:p>
          <a:p>
            <a:pPr marL="0" indent="0" algn="just">
              <a:buNone/>
            </a:pPr>
            <a:r>
              <a:rPr lang="en-US" sz="2400" dirty="0">
                <a:solidFill>
                  <a:schemeClr val="tx2"/>
                </a:solidFill>
              </a:rPr>
              <a:t>The three dissenting Justices (Breyer, Kagan and Sotomayor) would have overturned the Mississippi law on the basis that under </a:t>
            </a:r>
            <a:r>
              <a:rPr lang="en-US" sz="2400" u="sng" dirty="0">
                <a:solidFill>
                  <a:schemeClr val="tx2"/>
                </a:solidFill>
              </a:rPr>
              <a:t>Roe</a:t>
            </a:r>
            <a:r>
              <a:rPr lang="en-US" sz="2400" dirty="0">
                <a:solidFill>
                  <a:schemeClr val="tx2"/>
                </a:solidFill>
              </a:rPr>
              <a:t> and </a:t>
            </a:r>
            <a:r>
              <a:rPr lang="en-US" sz="2400" u="sng" dirty="0">
                <a:solidFill>
                  <a:schemeClr val="tx2"/>
                </a:solidFill>
              </a:rPr>
              <a:t>Casey</a:t>
            </a:r>
            <a:r>
              <a:rPr lang="en-US" sz="2400" dirty="0">
                <a:solidFill>
                  <a:schemeClr val="tx2"/>
                </a:solidFill>
              </a:rPr>
              <a:t>, the Mississippi law (15 week ban) created an undue burden and thus violates the right to privacy that implies the right to choose to terminate a pregnancy.</a:t>
            </a:r>
          </a:p>
          <a:p>
            <a:pPr marL="0" indent="0" algn="just">
              <a:buNone/>
            </a:pPr>
            <a:endParaRPr lang="en-US" sz="2400" dirty="0">
              <a:solidFill>
                <a:schemeClr val="tx2"/>
              </a:solidFill>
            </a:endParaRPr>
          </a:p>
          <a:p>
            <a:pPr marL="0" indent="0" algn="just">
              <a:buNone/>
            </a:pPr>
            <a:endParaRPr lang="en-US" sz="2400" dirty="0">
              <a:solidFill>
                <a:schemeClr val="tx2"/>
              </a:solidFill>
            </a:endParaRPr>
          </a:p>
          <a:p>
            <a:pPr marL="0" indent="0">
              <a:buNone/>
            </a:pPr>
            <a:endParaRPr lang="en-US" dirty="0"/>
          </a:p>
        </p:txBody>
      </p:sp>
    </p:spTree>
    <p:extLst>
      <p:ext uri="{BB962C8B-B14F-4D97-AF65-F5344CB8AC3E}">
        <p14:creationId xmlns:p14="http://schemas.microsoft.com/office/powerpoint/2010/main" val="121039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6CBB0-0796-71AA-0AC5-D0E563B4C8D5}"/>
              </a:ext>
            </a:extLst>
          </p:cNvPr>
          <p:cNvSpPr>
            <a:spLocks noGrp="1"/>
          </p:cNvSpPr>
          <p:nvPr>
            <p:ph type="title"/>
          </p:nvPr>
        </p:nvSpPr>
        <p:spPr/>
        <p:txBody>
          <a:bodyPr/>
          <a:lstStyle/>
          <a:p>
            <a:pPr algn="ctr"/>
            <a:r>
              <a:rPr lang="en-US" dirty="0"/>
              <a:t>That’s it, for now. </a:t>
            </a:r>
          </a:p>
        </p:txBody>
      </p:sp>
      <p:sp>
        <p:nvSpPr>
          <p:cNvPr id="3" name="Content Placeholder 2">
            <a:extLst>
              <a:ext uri="{FF2B5EF4-FFF2-40B4-BE49-F238E27FC236}">
                <a16:creationId xmlns:a16="http://schemas.microsoft.com/office/drawing/2014/main" id="{1E094124-06A5-B809-E1F9-22159B361BCC}"/>
              </a:ext>
            </a:extLst>
          </p:cNvPr>
          <p:cNvSpPr>
            <a:spLocks noGrp="1"/>
          </p:cNvSpPr>
          <p:nvPr>
            <p:ph idx="1"/>
          </p:nvPr>
        </p:nvSpPr>
        <p:spPr/>
        <p:txBody>
          <a:bodyPr/>
          <a:lstStyle/>
          <a:p>
            <a:pPr algn="just"/>
            <a:r>
              <a:rPr lang="en-US" dirty="0"/>
              <a:t>That’s it: as of June 24, 2022, the US Constitution does not recognize any right of a woman to elect to terminate a pregnancy.</a:t>
            </a:r>
          </a:p>
          <a:p>
            <a:pPr algn="just"/>
            <a:r>
              <a:rPr lang="en-US" dirty="0"/>
              <a:t>Many are speculating what comes next for a whole host of other rights (same-sex marriage, for example). Fair question, and perhaps for another discussion.</a:t>
            </a:r>
          </a:p>
          <a:p>
            <a:pPr algn="just"/>
            <a:r>
              <a:rPr lang="en-US" dirty="0"/>
              <a:t>What legal issues will likely arise next from this ruling? What will happen when a doctor determines that to save a woman’s life, her pregnancy must be terminated? Will a State enact a law that imposes a criminal penalty on a woman or her doctor for murder or some variant if an abortion is performed?</a:t>
            </a:r>
          </a:p>
          <a:p>
            <a:pPr indent="0" algn="just">
              <a:buNone/>
            </a:pPr>
            <a:r>
              <a:rPr lang="en-US" dirty="0"/>
              <a:t>Is there a concern? Statistics suggest we should anticipate this: </a:t>
            </a:r>
            <a:r>
              <a:rPr lang="en-US" dirty="0">
                <a:hlinkClick r:id="rId2"/>
              </a:rPr>
              <a:t>1 in 4</a:t>
            </a:r>
            <a:r>
              <a:rPr lang="en-US" dirty="0"/>
              <a:t>.</a:t>
            </a:r>
          </a:p>
          <a:p>
            <a:pPr marL="0" indent="0">
              <a:buNone/>
            </a:pPr>
            <a:endParaRPr lang="en-US" dirty="0"/>
          </a:p>
        </p:txBody>
      </p:sp>
    </p:spTree>
    <p:extLst>
      <p:ext uri="{BB962C8B-B14F-4D97-AF65-F5344CB8AC3E}">
        <p14:creationId xmlns:p14="http://schemas.microsoft.com/office/powerpoint/2010/main" val="2788822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ACB23-8A3F-CD21-E282-7812407F1F4B}"/>
              </a:ext>
            </a:extLst>
          </p:cNvPr>
          <p:cNvSpPr>
            <a:spLocks noGrp="1"/>
          </p:cNvSpPr>
          <p:nvPr>
            <p:ph type="title"/>
          </p:nvPr>
        </p:nvSpPr>
        <p:spPr/>
        <p:txBody>
          <a:bodyPr/>
          <a:lstStyle/>
          <a:p>
            <a:r>
              <a:rPr lang="en-US" dirty="0"/>
              <a:t>The Constitution is Yours ~ so, go ahead and answer.</a:t>
            </a:r>
          </a:p>
        </p:txBody>
      </p:sp>
      <p:sp>
        <p:nvSpPr>
          <p:cNvPr id="3" name="Content Placeholder 2">
            <a:extLst>
              <a:ext uri="{FF2B5EF4-FFF2-40B4-BE49-F238E27FC236}">
                <a16:creationId xmlns:a16="http://schemas.microsoft.com/office/drawing/2014/main" id="{A36C93E7-6926-0DCD-9DD5-E08A3A8E8A41}"/>
              </a:ext>
            </a:extLst>
          </p:cNvPr>
          <p:cNvSpPr>
            <a:spLocks noGrp="1"/>
          </p:cNvSpPr>
          <p:nvPr>
            <p:ph idx="1"/>
          </p:nvPr>
        </p:nvSpPr>
        <p:spPr>
          <a:xfrm>
            <a:off x="769708" y="1600199"/>
            <a:ext cx="10651066" cy="4915747"/>
          </a:xfrm>
        </p:spPr>
        <p:txBody>
          <a:bodyPr>
            <a:normAutofit fontScale="92500" lnSpcReduction="10000"/>
          </a:bodyPr>
          <a:lstStyle/>
          <a:p>
            <a:pPr marL="0" indent="0" algn="just">
              <a:buNone/>
            </a:pPr>
            <a:r>
              <a:rPr lang="en-US" dirty="0"/>
              <a:t>Is a fertilized egg a “person” with rights? If not then, when? Is this opinion consistent with </a:t>
            </a:r>
            <a:r>
              <a:rPr lang="en-US" b="1" i="1" dirty="0"/>
              <a:t>Cogito ergo sum? </a:t>
            </a:r>
            <a:r>
              <a:rPr lang="en-US" dirty="0"/>
              <a:t>What about the fertility clinics?</a:t>
            </a:r>
          </a:p>
          <a:p>
            <a:pPr marL="0" indent="0" algn="just">
              <a:buNone/>
            </a:pPr>
            <a:r>
              <a:rPr lang="en-US" dirty="0"/>
              <a:t>Assuming the fertilized egg is not a person, and the State has some interest in potential human life, do you agree with the Majority, the Dissent, or the position of Justice Roberts in </a:t>
            </a:r>
            <a:r>
              <a:rPr lang="en-US" u="sng" dirty="0"/>
              <a:t>Dobbs</a:t>
            </a:r>
            <a:r>
              <a:rPr lang="en-US" dirty="0"/>
              <a:t>?</a:t>
            </a:r>
          </a:p>
          <a:p>
            <a:pPr marL="0" indent="0" algn="just">
              <a:buNone/>
            </a:pPr>
            <a:r>
              <a:rPr lang="en-US" dirty="0"/>
              <a:t>If a woman does not have the right to terminate a pregnancy, are other medical decisions protected, and if, so on what basis can we distinguish them. For example:</a:t>
            </a:r>
          </a:p>
          <a:p>
            <a:pPr lvl="1" algn="just"/>
            <a:r>
              <a:rPr lang="en-US" sz="1900" dirty="0"/>
              <a:t>Is there a right to reject life-saving treatment?</a:t>
            </a:r>
          </a:p>
          <a:p>
            <a:pPr lvl="1" algn="just"/>
            <a:r>
              <a:rPr lang="en-US" sz="1900" dirty="0"/>
              <a:t>Is there a right to have life-saving treatments withdrawn?</a:t>
            </a:r>
          </a:p>
          <a:p>
            <a:pPr lvl="1" algn="just"/>
            <a:r>
              <a:rPr lang="en-US" sz="1900" dirty="0"/>
              <a:t>Is there a right to procure drugs that will terminate your life under medical supervision?</a:t>
            </a:r>
          </a:p>
          <a:p>
            <a:pPr lvl="1" algn="just"/>
            <a:r>
              <a:rPr lang="en-US" sz="1900" dirty="0"/>
              <a:t>Assuming one agrees some or all of these are natural rights of a human being, may a State deprive the person of these rights by either making these actions crimes, or by regulating them to such an extent that the decisions can not be exercised reasonably?</a:t>
            </a:r>
          </a:p>
          <a:p>
            <a:pPr marL="0" indent="0" algn="just">
              <a:buNone/>
            </a:pPr>
            <a:r>
              <a:rPr lang="en-US" dirty="0"/>
              <a:t>Is it correct that the post Civil War Constitution formed in the crucible of slavery and the experience of the Civil War, should protect individual liberties and be cautious in permitting States to exercise power when deeply personal decisions, including abortion, are at stake? If so, is abortion an exception to the rule? Why?</a:t>
            </a:r>
          </a:p>
        </p:txBody>
      </p:sp>
    </p:spTree>
    <p:extLst>
      <p:ext uri="{BB962C8B-B14F-4D97-AF65-F5344CB8AC3E}">
        <p14:creationId xmlns:p14="http://schemas.microsoft.com/office/powerpoint/2010/main" val="2326700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446EF-0FF5-7597-F381-A487F9CFDB37}"/>
              </a:ext>
            </a:extLst>
          </p:cNvPr>
          <p:cNvSpPr>
            <a:spLocks noGrp="1"/>
          </p:cNvSpPr>
          <p:nvPr>
            <p:ph type="title"/>
          </p:nvPr>
        </p:nvSpPr>
        <p:spPr/>
        <p:txBody>
          <a:bodyPr/>
          <a:lstStyle/>
          <a:p>
            <a:r>
              <a:rPr lang="en-US" dirty="0"/>
              <a:t>My conclusions</a:t>
            </a:r>
          </a:p>
        </p:txBody>
      </p:sp>
      <p:sp>
        <p:nvSpPr>
          <p:cNvPr id="3" name="Content Placeholder 2">
            <a:extLst>
              <a:ext uri="{FF2B5EF4-FFF2-40B4-BE49-F238E27FC236}">
                <a16:creationId xmlns:a16="http://schemas.microsoft.com/office/drawing/2014/main" id="{03DF6767-E585-D568-21B8-9A61FA6BA007}"/>
              </a:ext>
            </a:extLst>
          </p:cNvPr>
          <p:cNvSpPr>
            <a:spLocks noGrp="1"/>
          </p:cNvSpPr>
          <p:nvPr>
            <p:ph idx="1"/>
          </p:nvPr>
        </p:nvSpPr>
        <p:spPr>
          <a:xfrm>
            <a:off x="530352" y="1395167"/>
            <a:ext cx="10931134" cy="5462833"/>
          </a:xfrm>
        </p:spPr>
        <p:txBody>
          <a:bodyPr>
            <a:normAutofit fontScale="92500" lnSpcReduction="10000"/>
          </a:bodyPr>
          <a:lstStyle/>
          <a:p>
            <a:pPr marL="0" indent="0" algn="just">
              <a:buNone/>
            </a:pPr>
            <a:r>
              <a:rPr lang="en-US" dirty="0"/>
              <a:t>As to legal argument on the topic, I am of the belief that the best arguments support the following:</a:t>
            </a:r>
          </a:p>
          <a:p>
            <a:pPr lvl="1" algn="just">
              <a:buFont typeface="Wingdings" panose="05000000000000000000" pitchFamily="2" charset="2"/>
              <a:buChar char="ü"/>
            </a:pPr>
            <a:r>
              <a:rPr lang="en-US" sz="2000" dirty="0"/>
              <a:t>slavery violated the fundamental natural right to bodily autonomy. (T. Jefferson thought so too, but he kept slaves anyway.)</a:t>
            </a:r>
          </a:p>
          <a:p>
            <a:pPr lvl="1" algn="just">
              <a:buFont typeface="Wingdings" panose="05000000000000000000" pitchFamily="2" charset="2"/>
              <a:buChar char="ü"/>
            </a:pPr>
            <a:r>
              <a:rPr lang="en-US" sz="2000" dirty="0"/>
              <a:t>the purpose of the 13</a:t>
            </a:r>
            <a:r>
              <a:rPr lang="en-US" sz="2000" baseline="30000" dirty="0"/>
              <a:t>th</a:t>
            </a:r>
            <a:r>
              <a:rPr lang="en-US" sz="2000" dirty="0"/>
              <a:t>, 14</a:t>
            </a:r>
            <a:r>
              <a:rPr lang="en-US" sz="2000" baseline="30000" dirty="0"/>
              <a:t>th</a:t>
            </a:r>
            <a:r>
              <a:rPr lang="en-US" sz="2000" dirty="0"/>
              <a:t> and 15</a:t>
            </a:r>
            <a:r>
              <a:rPr lang="en-US" sz="2000" baseline="30000" dirty="0"/>
              <a:t>th</a:t>
            </a:r>
            <a:r>
              <a:rPr lang="en-US" sz="2000" dirty="0"/>
              <a:t> Amendments were created to address the root evil of slavery as State sanctioned constitutionally protected violation of the rights of bodily autonomy; </a:t>
            </a:r>
          </a:p>
          <a:p>
            <a:pPr lvl="1" algn="just">
              <a:buFont typeface="Wingdings" panose="05000000000000000000" pitchFamily="2" charset="2"/>
              <a:buChar char="ü"/>
            </a:pPr>
            <a:r>
              <a:rPr lang="en-US" sz="2000" dirty="0"/>
              <a:t>every woman has the fundamental right to bodily autonomy, and; pregnancy does not eliminate, change or reduce that right;</a:t>
            </a:r>
          </a:p>
          <a:p>
            <a:pPr lvl="1" algn="just">
              <a:buFont typeface="Wingdings" panose="05000000000000000000" pitchFamily="2" charset="2"/>
              <a:buChar char="ü"/>
            </a:pPr>
            <a:r>
              <a:rPr lang="en-US" sz="2000" dirty="0"/>
              <a:t>that legal “personhood” does not begin at conception, but is an emergent phenomena which over gestational time increases the legitimate interests of the State after the point at which sentient life can be determined to exist;</a:t>
            </a:r>
          </a:p>
          <a:p>
            <a:pPr lvl="1" algn="just">
              <a:buFont typeface="Wingdings" panose="05000000000000000000" pitchFamily="2" charset="2"/>
              <a:buChar char="ü"/>
            </a:pPr>
            <a:r>
              <a:rPr lang="en-US" sz="2000" dirty="0"/>
              <a:t>that after sentient life exists in utero, the personal safety and life of the mother is paramount over any State interest in fetal life, and is a matter solely to her personal choice based upon a liberty right by natural law, embodied in the Constitution (14</a:t>
            </a:r>
            <a:r>
              <a:rPr lang="en-US" sz="2000" baseline="30000" dirty="0"/>
              <a:t>th</a:t>
            </a:r>
            <a:r>
              <a:rPr lang="en-US" sz="2000" dirty="0"/>
              <a:t> Amendment);</a:t>
            </a:r>
          </a:p>
          <a:p>
            <a:pPr lvl="1" algn="just">
              <a:buFont typeface="Wingdings" panose="05000000000000000000" pitchFamily="2" charset="2"/>
              <a:buChar char="ü"/>
            </a:pPr>
            <a:r>
              <a:rPr lang="en-US" sz="2000" dirty="0"/>
              <a:t>as pertains to moral, ethical, and theological viewpoints held by others about a pregnant woman, such are their right to hold and express, but which have no bearing on a woman’s right to make her own choice freely and without interference by any State or other individual.</a:t>
            </a:r>
          </a:p>
          <a:p>
            <a:pPr marL="0" indent="0" algn="just">
              <a:buNone/>
            </a:pPr>
            <a:r>
              <a:rPr lang="en-US" sz="2400" i="1" dirty="0"/>
              <a:t>“</a:t>
            </a:r>
            <a:r>
              <a:rPr lang="en-US" sz="2200" i="1" dirty="0">
                <a:solidFill>
                  <a:srgbClr val="0070C0"/>
                </a:solidFill>
              </a:rPr>
              <a:t>When did you become a person?</a:t>
            </a:r>
            <a:r>
              <a:rPr lang="en-US" sz="2200" dirty="0"/>
              <a:t>” is a useful </a:t>
            </a:r>
            <a:r>
              <a:rPr lang="en-US" sz="2200" dirty="0" err="1"/>
              <a:t>koan</a:t>
            </a:r>
            <a:r>
              <a:rPr lang="en-US" sz="2200" dirty="0"/>
              <a:t>, though seemingly impossible legal question to adequately answer, and a looming and perilous political question. </a:t>
            </a:r>
          </a:p>
          <a:p>
            <a:endParaRPr lang="en-US" dirty="0"/>
          </a:p>
        </p:txBody>
      </p:sp>
    </p:spTree>
    <p:extLst>
      <p:ext uri="{BB962C8B-B14F-4D97-AF65-F5344CB8AC3E}">
        <p14:creationId xmlns:p14="http://schemas.microsoft.com/office/powerpoint/2010/main" val="144468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12FE5-7C43-7080-DD9E-61ED70D438A3}"/>
              </a:ext>
            </a:extLst>
          </p:cNvPr>
          <p:cNvSpPr>
            <a:spLocks noGrp="1"/>
          </p:cNvSpPr>
          <p:nvPr>
            <p:ph type="ctrTitle"/>
          </p:nvPr>
        </p:nvSpPr>
        <p:spPr>
          <a:xfrm>
            <a:off x="37707" y="1810512"/>
            <a:ext cx="12116586" cy="2847577"/>
          </a:xfrm>
        </p:spPr>
        <p:txBody>
          <a:bodyPr>
            <a:normAutofit/>
          </a:bodyPr>
          <a:lstStyle/>
          <a:p>
            <a:pPr algn="ctr"/>
            <a:r>
              <a:rPr lang="en-US" sz="2000" cap="none" dirty="0"/>
              <a:t>Thank you very much.</a:t>
            </a:r>
            <a:br>
              <a:rPr lang="en-US" sz="2000" cap="none" dirty="0"/>
            </a:br>
            <a:br>
              <a:rPr lang="en-US" sz="2000" cap="none" dirty="0"/>
            </a:br>
            <a:r>
              <a:rPr lang="en-US" sz="2000" cap="none" dirty="0"/>
              <a:t>My apologies</a:t>
            </a:r>
            <a:r>
              <a:rPr lang="en-US" sz="2000" dirty="0"/>
              <a:t> </a:t>
            </a:r>
            <a:r>
              <a:rPr lang="en-US" sz="2000" cap="none" dirty="0"/>
              <a:t>for any unintended insensitivity:</a:t>
            </a:r>
            <a:br>
              <a:rPr lang="en-US" sz="2000" cap="none" dirty="0"/>
            </a:br>
            <a:r>
              <a:rPr lang="en-US" sz="2000" cap="none" dirty="0"/>
              <a:t>While this is a legal issue, law can be a blunt instrument. This is a difficult, personal issue on which reasonable and fair-minded people seemingly disagree, and where, as always, respectful discourse in a lecture is fairly and rightly expected. </a:t>
            </a:r>
            <a:br>
              <a:rPr lang="en-US" sz="2000" dirty="0"/>
            </a:br>
            <a:br>
              <a:rPr lang="en-US" sz="2000" dirty="0"/>
            </a:br>
            <a:r>
              <a:rPr lang="en-US" sz="2000" cap="none" dirty="0"/>
              <a:t>Questions, comments, and critiques are invited</a:t>
            </a:r>
          </a:p>
        </p:txBody>
      </p:sp>
      <p:sp>
        <p:nvSpPr>
          <p:cNvPr id="3" name="Subtitle 2">
            <a:extLst>
              <a:ext uri="{FF2B5EF4-FFF2-40B4-BE49-F238E27FC236}">
                <a16:creationId xmlns:a16="http://schemas.microsoft.com/office/drawing/2014/main" id="{9644FA04-B142-2DA3-2FE0-B81D889D8D68}"/>
              </a:ext>
            </a:extLst>
          </p:cNvPr>
          <p:cNvSpPr>
            <a:spLocks noGrp="1"/>
          </p:cNvSpPr>
          <p:nvPr>
            <p:ph type="subTitle" idx="1"/>
          </p:nvPr>
        </p:nvSpPr>
        <p:spPr>
          <a:xfrm>
            <a:off x="1047749" y="4658089"/>
            <a:ext cx="10096501" cy="955565"/>
          </a:xfrm>
        </p:spPr>
        <p:txBody>
          <a:bodyPr/>
          <a:lstStyle/>
          <a:p>
            <a:pPr algn="ctr"/>
            <a:endParaRPr lang="en-US" dirty="0"/>
          </a:p>
          <a:p>
            <a:pPr algn="ctr"/>
            <a:endParaRPr lang="en-US" dirty="0"/>
          </a:p>
          <a:p>
            <a:pPr algn="ctr"/>
            <a:r>
              <a:rPr lang="en-US" dirty="0"/>
              <a:t>Refreshments are Served ~ Help yourselves!</a:t>
            </a:r>
          </a:p>
        </p:txBody>
      </p:sp>
    </p:spTree>
    <p:extLst>
      <p:ext uri="{BB962C8B-B14F-4D97-AF65-F5344CB8AC3E}">
        <p14:creationId xmlns:p14="http://schemas.microsoft.com/office/powerpoint/2010/main" val="3737156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a:t>Applied law begins with a premise: </a:t>
            </a:r>
            <a:br>
              <a:rPr lang="en-US" dirty="0"/>
            </a:br>
            <a:r>
              <a:rPr lang="en-US" dirty="0"/>
              <a:t>If you are a person, you have rights. When did you become a person?</a:t>
            </a:r>
          </a:p>
        </p:txBody>
      </p:sp>
      <p:sp>
        <p:nvSpPr>
          <p:cNvPr id="14" name="Content Placeholder 13"/>
          <p:cNvSpPr>
            <a:spLocks noGrp="1"/>
          </p:cNvSpPr>
          <p:nvPr>
            <p:ph idx="1"/>
          </p:nvPr>
        </p:nvSpPr>
        <p:spPr>
          <a:xfrm>
            <a:off x="358219" y="1600200"/>
            <a:ext cx="11359299" cy="4572000"/>
          </a:xfrm>
        </p:spPr>
        <p:txBody>
          <a:bodyPr>
            <a:normAutofit/>
          </a:bodyPr>
          <a:lstStyle/>
          <a:p>
            <a:pPr marL="0" indent="0" algn="just">
              <a:buNone/>
            </a:pPr>
            <a:r>
              <a:rPr lang="en-US" dirty="0"/>
              <a:t>A seemingly agreeable and self-evident premise:</a:t>
            </a:r>
          </a:p>
          <a:p>
            <a:pPr lvl="1" algn="just"/>
            <a:r>
              <a:rPr lang="en-US" sz="2000" dirty="0"/>
              <a:t>I am human, living and being, and you are all as well. </a:t>
            </a:r>
          </a:p>
          <a:p>
            <a:pPr lvl="1" algn="just"/>
            <a:r>
              <a:rPr lang="en-US" sz="2000" dirty="0"/>
              <a:t>We sum these properties (human, living, being) into a term: “person.” </a:t>
            </a:r>
          </a:p>
          <a:p>
            <a:pPr marL="0" indent="0" algn="just">
              <a:buNone/>
            </a:pPr>
            <a:r>
              <a:rPr lang="en-US" dirty="0"/>
              <a:t>Your chair is not living and is not human. Perhaps it is a chair being, though nothing more nor less. What you have, and what it lacks are, among other properties, are “rights upon which others may not infringe.” In other words, “unalienable rights,” “natural rights” and “legally cognizable rights.” Your chair will never sue you for slander, even if you wrongfully and maliciously call it “ugly, cheap and uncomfortable,” and destroy its reputation as a chair. </a:t>
            </a:r>
          </a:p>
          <a:p>
            <a:pPr marL="0" indent="0" algn="just">
              <a:buNone/>
            </a:pPr>
            <a:r>
              <a:rPr lang="en-US" dirty="0"/>
              <a:t>So, we can agree, living human beings – persons – have rights that no non-living object can claim.</a:t>
            </a:r>
          </a:p>
          <a:p>
            <a:pPr marL="0" indent="0" algn="just">
              <a:buNone/>
            </a:pPr>
            <a:r>
              <a:rPr lang="en-US" dirty="0"/>
              <a:t>When? When did your rights come into being, and when will they cease to be?</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4">
                                            <p:txEl>
                                              <p:pRg st="3" end="3"/>
                                            </p:txEl>
                                          </p:spTgt>
                                        </p:tgtEl>
                                        <p:attrNameLst>
                                          <p:attrName>style.visibility</p:attrName>
                                        </p:attrNameLst>
                                      </p:cBhvr>
                                      <p:to>
                                        <p:strVal val="visible"/>
                                      </p:to>
                                    </p:set>
                                    <p:animEffect transition="in" filter="fade">
                                      <p:cBhvr>
                                        <p:cTn id="18" dur="500"/>
                                        <p:tgtEl>
                                          <p:spTgt spid="1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animEffect transition="in" filter="fade">
                                      <p:cBhvr>
                                        <p:cTn id="23" dur="500"/>
                                        <p:tgtEl>
                                          <p:spTgt spid="1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xEl>
                                              <p:pRg st="5" end="5"/>
                                            </p:txEl>
                                          </p:spTgt>
                                        </p:tgtEl>
                                        <p:attrNameLst>
                                          <p:attrName>style.visibility</p:attrName>
                                        </p:attrNameLst>
                                      </p:cBhvr>
                                      <p:to>
                                        <p:strVal val="visible"/>
                                      </p:to>
                                    </p:set>
                                    <p:animEffect transition="in" filter="fade">
                                      <p:cBhvr>
                                        <p:cTn id="26"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C8097-C454-C178-A7FA-18BE0B35D2B1}"/>
              </a:ext>
            </a:extLst>
          </p:cNvPr>
          <p:cNvSpPr>
            <a:spLocks noGrp="1"/>
          </p:cNvSpPr>
          <p:nvPr>
            <p:ph type="title"/>
          </p:nvPr>
        </p:nvSpPr>
        <p:spPr/>
        <p:txBody>
          <a:bodyPr/>
          <a:lstStyle/>
          <a:p>
            <a:r>
              <a:rPr lang="en-US" dirty="0"/>
              <a:t>If Personhood Implies Rights, then When did You Begin?</a:t>
            </a:r>
          </a:p>
        </p:txBody>
      </p:sp>
      <p:sp>
        <p:nvSpPr>
          <p:cNvPr id="3" name="Content Placeholder 2">
            <a:extLst>
              <a:ext uri="{FF2B5EF4-FFF2-40B4-BE49-F238E27FC236}">
                <a16:creationId xmlns:a16="http://schemas.microsoft.com/office/drawing/2014/main" id="{E9A768CA-AA6C-8E91-EE64-3AC52E5C2BFA}"/>
              </a:ext>
            </a:extLst>
          </p:cNvPr>
          <p:cNvSpPr>
            <a:spLocks noGrp="1"/>
          </p:cNvSpPr>
          <p:nvPr>
            <p:ph idx="1"/>
          </p:nvPr>
        </p:nvSpPr>
        <p:spPr>
          <a:xfrm>
            <a:off x="590746" y="1600200"/>
            <a:ext cx="11010507" cy="5181600"/>
          </a:xfrm>
        </p:spPr>
        <p:txBody>
          <a:bodyPr>
            <a:normAutofit fontScale="92500" lnSpcReduction="10000"/>
          </a:bodyPr>
          <a:lstStyle/>
          <a:p>
            <a:pPr algn="just"/>
            <a:r>
              <a:rPr lang="en-US" dirty="0"/>
              <a:t>Let’s agree on this: at least as of birth, one possess a right to life and all natural rights associated with “human-being.”</a:t>
            </a:r>
            <a:endParaRPr lang="en-US" sz="1900" dirty="0"/>
          </a:p>
          <a:p>
            <a:pPr marL="227013" lvl="1" indent="0" algn="just">
              <a:buNone/>
            </a:pPr>
            <a:r>
              <a:rPr lang="en-US" sz="1900" dirty="0"/>
              <a:t>Of course one may not drive yet, or vote – but these are civil rights, not human rights (so-called “natural rights”).</a:t>
            </a:r>
          </a:p>
          <a:p>
            <a:pPr algn="just"/>
            <a:r>
              <a:rPr lang="en-US" dirty="0"/>
              <a:t>Upon the moment in which one’s brain and heart permanently and irreversibly cease to function, have they any rights? “I think therefore I am” becomes “s/he thought therefore s/he was.” This is a deceased person – a person who has, literally, ceased. Ceased what? Not ceased to have existed, but ceased to exist now and into the future. That is to say, they are not coming back, and have no rights in themselves the law will recognize. Those rights have all either terminated, or passed on to others (copyrights, real estate, bank accounts) named in a will or similar instrument.</a:t>
            </a:r>
          </a:p>
          <a:p>
            <a:pPr algn="just"/>
            <a:r>
              <a:rPr lang="en-US" dirty="0"/>
              <a:t>What to say of an embryo or a fetus? </a:t>
            </a:r>
          </a:p>
          <a:p>
            <a:pPr marL="227013" indent="0" algn="just">
              <a:buNone/>
            </a:pPr>
            <a:r>
              <a:rPr lang="en-US" dirty="0"/>
              <a:t>Some assert these forms exist as living human beings; others assert these forms are not living human beings, though under certain conditions become so. </a:t>
            </a:r>
          </a:p>
          <a:p>
            <a:pPr marL="227013" indent="0" algn="just">
              <a:buNone/>
            </a:pPr>
            <a:r>
              <a:rPr lang="en-US" dirty="0"/>
              <a:t>Is the embryo or fetus a being of the sort having cognizable rights in the legal sense (as distinct from sense of moral, theological or otherwise conceived manner). Upon this we seem incapable of reaching consensus, but, we’re working on it … at least in legislative bodies, court rooms, kitchen tables, houses of worship, voting booths and so forth.</a:t>
            </a:r>
          </a:p>
        </p:txBody>
      </p:sp>
    </p:spTree>
    <p:extLst>
      <p:ext uri="{BB962C8B-B14F-4D97-AF65-F5344CB8AC3E}">
        <p14:creationId xmlns:p14="http://schemas.microsoft.com/office/powerpoint/2010/main" val="590149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9575-588E-7199-7717-FA0CAF4E0308}"/>
              </a:ext>
            </a:extLst>
          </p:cNvPr>
          <p:cNvSpPr>
            <a:spLocks noGrp="1"/>
          </p:cNvSpPr>
          <p:nvPr>
            <p:ph type="title"/>
          </p:nvPr>
        </p:nvSpPr>
        <p:spPr/>
        <p:txBody>
          <a:bodyPr/>
          <a:lstStyle/>
          <a:p>
            <a:r>
              <a:rPr lang="en-US" dirty="0"/>
              <a:t>Are these questions core to the foundation of the US?</a:t>
            </a:r>
          </a:p>
        </p:txBody>
      </p:sp>
      <p:sp>
        <p:nvSpPr>
          <p:cNvPr id="3" name="Content Placeholder 2">
            <a:extLst>
              <a:ext uri="{FF2B5EF4-FFF2-40B4-BE49-F238E27FC236}">
                <a16:creationId xmlns:a16="http://schemas.microsoft.com/office/drawing/2014/main" id="{10807E67-2A0B-15B2-B8A2-CA87729A6236}"/>
              </a:ext>
            </a:extLst>
          </p:cNvPr>
          <p:cNvSpPr>
            <a:spLocks noGrp="1"/>
          </p:cNvSpPr>
          <p:nvPr>
            <p:ph idx="1"/>
          </p:nvPr>
        </p:nvSpPr>
        <p:spPr/>
        <p:txBody>
          <a:bodyPr/>
          <a:lstStyle/>
          <a:p>
            <a:pPr marL="0" indent="0" algn="just">
              <a:buNone/>
            </a:pPr>
            <a:r>
              <a:rPr lang="en-US" dirty="0"/>
              <a:t>The premise of natural rights is that they spring into existence upon what event? The becoming of a person. The “creation” and “endowment” moment of a person. The “when.” When did you become a person? </a:t>
            </a:r>
          </a:p>
          <a:p>
            <a:pPr marL="0" indent="0">
              <a:buNone/>
            </a:pPr>
            <a:r>
              <a:rPr lang="en-US" dirty="0"/>
              <a:t>The Declaration of Independence: (1776) </a:t>
            </a:r>
          </a:p>
          <a:p>
            <a:pPr marL="457200" lvl="1" indent="0">
              <a:buNone/>
            </a:pPr>
            <a:r>
              <a:rPr lang="en-US" dirty="0">
                <a:solidFill>
                  <a:srgbClr val="0070C0"/>
                </a:solidFill>
              </a:rPr>
              <a:t>“</a:t>
            </a:r>
            <a:r>
              <a:rPr lang="en-US" b="0" i="0" dirty="0">
                <a:solidFill>
                  <a:srgbClr val="0070C0"/>
                </a:solidFill>
                <a:effectLst/>
                <a:latin typeface="Source Sans Pro" panose="020B0503030403020204" pitchFamily="34" charset="0"/>
              </a:rPr>
              <a:t>We hold these truths to be self-evident, </a:t>
            </a:r>
          </a:p>
          <a:p>
            <a:pPr marL="457200" lvl="1" indent="0">
              <a:buNone/>
            </a:pPr>
            <a:r>
              <a:rPr lang="en-US" b="0" i="0" dirty="0">
                <a:solidFill>
                  <a:srgbClr val="0070C0"/>
                </a:solidFill>
                <a:effectLst/>
                <a:latin typeface="Source Sans Pro" panose="020B0503030403020204" pitchFamily="34" charset="0"/>
              </a:rPr>
              <a:t>that all men are created equal, </a:t>
            </a:r>
          </a:p>
          <a:p>
            <a:pPr marL="457200" lvl="1" indent="0">
              <a:buNone/>
            </a:pPr>
            <a:r>
              <a:rPr lang="en-US" b="0" i="0" dirty="0">
                <a:solidFill>
                  <a:srgbClr val="0070C0"/>
                </a:solidFill>
                <a:effectLst/>
                <a:latin typeface="Source Sans Pro" panose="020B0503030403020204" pitchFamily="34" charset="0"/>
              </a:rPr>
              <a:t>that they are endowed by their Creator with certain unalienable Rights, </a:t>
            </a:r>
          </a:p>
          <a:p>
            <a:pPr marL="457200" lvl="1" indent="0">
              <a:buNone/>
            </a:pPr>
            <a:r>
              <a:rPr lang="en-US" b="0" i="0" dirty="0">
                <a:solidFill>
                  <a:srgbClr val="0070C0"/>
                </a:solidFill>
                <a:effectLst/>
                <a:latin typeface="Source Sans Pro" panose="020B0503030403020204" pitchFamily="34" charset="0"/>
              </a:rPr>
              <a:t>that among these are </a:t>
            </a:r>
          </a:p>
          <a:p>
            <a:pPr marL="457200" lvl="1" indent="0">
              <a:buNone/>
            </a:pPr>
            <a:r>
              <a:rPr lang="en-US" b="0" i="0" dirty="0">
                <a:solidFill>
                  <a:srgbClr val="0070C0"/>
                </a:solidFill>
                <a:effectLst/>
                <a:latin typeface="Source Sans Pro" panose="020B0503030403020204" pitchFamily="34" charset="0"/>
              </a:rPr>
              <a:t>Life, Liberty and the pursuit of Happiness.”</a:t>
            </a:r>
          </a:p>
          <a:p>
            <a:pPr marL="0" indent="0" algn="ctr">
              <a:buNone/>
            </a:pPr>
            <a:r>
              <a:rPr lang="en-US" dirty="0">
                <a:solidFill>
                  <a:srgbClr val="555555"/>
                </a:solidFill>
                <a:latin typeface="Source Sans Pro" panose="020B0503030403020204" pitchFamily="34" charset="0"/>
              </a:rPr>
              <a:t>Hello Philosophy, Theology and Political Science?</a:t>
            </a:r>
            <a:endParaRPr lang="en-US" dirty="0"/>
          </a:p>
        </p:txBody>
      </p:sp>
    </p:spTree>
    <p:extLst>
      <p:ext uri="{BB962C8B-B14F-4D97-AF65-F5344CB8AC3E}">
        <p14:creationId xmlns:p14="http://schemas.microsoft.com/office/powerpoint/2010/main" val="3058967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757AD-118C-B752-CF67-33154847E2E6}"/>
              </a:ext>
            </a:extLst>
          </p:cNvPr>
          <p:cNvSpPr>
            <a:spLocks noGrp="1"/>
          </p:cNvSpPr>
          <p:nvPr>
            <p:ph type="title"/>
          </p:nvPr>
        </p:nvSpPr>
        <p:spPr/>
        <p:txBody>
          <a:bodyPr/>
          <a:lstStyle/>
          <a:p>
            <a:r>
              <a:rPr lang="en-US" dirty="0"/>
              <a:t>When Philosophy and Theology Present into Legal History</a:t>
            </a:r>
          </a:p>
        </p:txBody>
      </p:sp>
      <p:sp>
        <p:nvSpPr>
          <p:cNvPr id="3" name="Content Placeholder 2">
            <a:extLst>
              <a:ext uri="{FF2B5EF4-FFF2-40B4-BE49-F238E27FC236}">
                <a16:creationId xmlns:a16="http://schemas.microsoft.com/office/drawing/2014/main" id="{F6C14ABA-66EE-8BE7-5760-0DC6F7E7B97D}"/>
              </a:ext>
            </a:extLst>
          </p:cNvPr>
          <p:cNvSpPr>
            <a:spLocks noGrp="1"/>
          </p:cNvSpPr>
          <p:nvPr>
            <p:ph idx="1"/>
          </p:nvPr>
        </p:nvSpPr>
        <p:spPr>
          <a:xfrm>
            <a:off x="414068" y="1600199"/>
            <a:ext cx="11102196" cy="4912743"/>
          </a:xfrm>
        </p:spPr>
        <p:txBody>
          <a:bodyPr/>
          <a:lstStyle/>
          <a:p>
            <a:pPr marL="0" indent="0" algn="just">
              <a:buNone/>
            </a:pPr>
            <a:r>
              <a:rPr lang="en-US" dirty="0"/>
              <a:t>US Constitution: signed on September 17, 1787: Begins with “We the People …” </a:t>
            </a:r>
          </a:p>
          <a:p>
            <a:pPr marL="0" indent="0" algn="just">
              <a:buNone/>
            </a:pPr>
            <a:r>
              <a:rPr lang="en-US" dirty="0"/>
              <a:t>So, there are “people” and they would appear central to our “demos </a:t>
            </a:r>
            <a:r>
              <a:rPr lang="en-US" dirty="0" err="1"/>
              <a:t>kratia</a:t>
            </a:r>
            <a:r>
              <a:rPr lang="en-US" dirty="0"/>
              <a:t>.”  </a:t>
            </a:r>
          </a:p>
          <a:p>
            <a:pPr marL="0" indent="0" algn="just">
              <a:buNone/>
            </a:pPr>
            <a:r>
              <a:rPr lang="en-US" dirty="0"/>
              <a:t>In 1787, the US population was roughly 3.9M persons. 1/6</a:t>
            </a:r>
            <a:r>
              <a:rPr lang="en-US" baseline="30000" dirty="0"/>
              <a:t>th</a:t>
            </a:r>
            <a:r>
              <a:rPr lang="en-US" dirty="0"/>
              <a:t> (700,000) of all “persons” in “these United States” were, legally, without any rights. None. In the eyes of the law, they were property, not people or persons. Nearly all were captives in the southern States.</a:t>
            </a:r>
          </a:p>
          <a:p>
            <a:pPr marL="0" indent="0" algn="just">
              <a:buNone/>
            </a:pPr>
            <a:r>
              <a:rPr lang="en-US" dirty="0"/>
              <a:t>The Constitution made sure they would stay that way, too. Here is one example known as the Fugitive Slave Clause: (US Constitution Art IV, Sec 2): </a:t>
            </a:r>
          </a:p>
          <a:p>
            <a:pPr marL="457200" lvl="1" indent="0" algn="just">
              <a:buNone/>
            </a:pPr>
            <a:endParaRPr lang="en-US" dirty="0"/>
          </a:p>
          <a:p>
            <a:pPr marL="457200" lvl="1" indent="0" algn="just">
              <a:buNone/>
            </a:pPr>
            <a:r>
              <a:rPr lang="en-US" b="0" i="0" dirty="0">
                <a:solidFill>
                  <a:srgbClr val="0070C0"/>
                </a:solidFill>
                <a:effectLst/>
                <a:latin typeface="Arial" panose="020B0604020202020204" pitchFamily="34" charset="0"/>
              </a:rPr>
              <a:t>No person held to service or </a:t>
            </a:r>
            <a:r>
              <a:rPr lang="en-US" b="0" i="0" dirty="0" err="1">
                <a:solidFill>
                  <a:srgbClr val="0070C0"/>
                </a:solidFill>
                <a:effectLst/>
                <a:latin typeface="Arial" panose="020B0604020202020204" pitchFamily="34" charset="0"/>
              </a:rPr>
              <a:t>labour</a:t>
            </a:r>
            <a:r>
              <a:rPr lang="en-US" b="0" i="0" dirty="0">
                <a:solidFill>
                  <a:srgbClr val="0070C0"/>
                </a:solidFill>
                <a:effectLst/>
                <a:latin typeface="Arial" panose="020B0604020202020204" pitchFamily="34" charset="0"/>
              </a:rPr>
              <a:t> in one state, under the laws thereof, escaping into another, shall, in consequence of any law or regulation therein, be discharged from such service or labor, but shall be delivered up on claim of the party to whom such service or </a:t>
            </a:r>
            <a:r>
              <a:rPr lang="en-US" b="0" i="0" dirty="0" err="1">
                <a:solidFill>
                  <a:srgbClr val="0070C0"/>
                </a:solidFill>
                <a:effectLst/>
                <a:latin typeface="Arial" panose="020B0604020202020204" pitchFamily="34" charset="0"/>
              </a:rPr>
              <a:t>labour</a:t>
            </a:r>
            <a:r>
              <a:rPr lang="en-US" b="0" i="0" dirty="0">
                <a:solidFill>
                  <a:srgbClr val="0070C0"/>
                </a:solidFill>
                <a:effectLst/>
                <a:latin typeface="Arial" panose="020B0604020202020204" pitchFamily="34" charset="0"/>
              </a:rPr>
              <a:t> may be due.</a:t>
            </a:r>
            <a:endParaRPr lang="en-US" dirty="0">
              <a:solidFill>
                <a:srgbClr val="0070C0"/>
              </a:solidFill>
            </a:endParaRPr>
          </a:p>
          <a:p>
            <a:pPr marL="0" indent="0" algn="just">
              <a:buNone/>
            </a:pPr>
            <a:r>
              <a:rPr lang="en-US" dirty="0"/>
              <a:t>The Constitution allowed no escape.</a:t>
            </a:r>
          </a:p>
          <a:p>
            <a:pPr marL="0" indent="0">
              <a:buNone/>
            </a:pPr>
            <a:endParaRPr lang="en-US" dirty="0"/>
          </a:p>
        </p:txBody>
      </p:sp>
    </p:spTree>
    <p:extLst>
      <p:ext uri="{BB962C8B-B14F-4D97-AF65-F5344CB8AC3E}">
        <p14:creationId xmlns:p14="http://schemas.microsoft.com/office/powerpoint/2010/main" val="199066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par>
                                <p:cTn id="31" presetID="53" presetClass="entr" presetSubtype="16"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3">
                                            <p:txEl>
                                              <p:pRg st="5" end="5"/>
                                            </p:txEl>
                                          </p:spTgt>
                                        </p:tgtEl>
                                      </p:cBhvr>
                                    </p:animEffect>
                                  </p:childTnLst>
                                </p:cTn>
                              </p:par>
                              <p:par>
                                <p:cTn id="36" presetID="53" presetClass="entr" presetSubtype="16"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7826-DDA6-A93D-5459-D0188C85AE3D}"/>
              </a:ext>
            </a:extLst>
          </p:cNvPr>
          <p:cNvSpPr>
            <a:spLocks noGrp="1"/>
          </p:cNvSpPr>
          <p:nvPr>
            <p:ph type="title"/>
          </p:nvPr>
        </p:nvSpPr>
        <p:spPr/>
        <p:txBody>
          <a:bodyPr/>
          <a:lstStyle/>
          <a:p>
            <a:r>
              <a:rPr lang="en-US" dirty="0"/>
              <a:t>74 years: 0 progress. ZERO. Worse, in fact.</a:t>
            </a:r>
          </a:p>
        </p:txBody>
      </p:sp>
      <p:sp>
        <p:nvSpPr>
          <p:cNvPr id="3" name="Content Placeholder 2">
            <a:extLst>
              <a:ext uri="{FF2B5EF4-FFF2-40B4-BE49-F238E27FC236}">
                <a16:creationId xmlns:a16="http://schemas.microsoft.com/office/drawing/2014/main" id="{8F7722C6-BB81-82D4-DBCF-7D4D74CD53D1}"/>
              </a:ext>
            </a:extLst>
          </p:cNvPr>
          <p:cNvSpPr>
            <a:spLocks noGrp="1"/>
          </p:cNvSpPr>
          <p:nvPr>
            <p:ph idx="1"/>
          </p:nvPr>
        </p:nvSpPr>
        <p:spPr>
          <a:xfrm>
            <a:off x="274320" y="1325881"/>
            <a:ext cx="11503152" cy="5455919"/>
          </a:xfrm>
        </p:spPr>
        <p:txBody>
          <a:bodyPr>
            <a:normAutofit fontScale="92500" lnSpcReduction="10000"/>
          </a:bodyPr>
          <a:lstStyle/>
          <a:p>
            <a:pPr algn="just"/>
            <a:r>
              <a:rPr lang="en-US" sz="2200" dirty="0"/>
              <a:t>In the 74 years from ratification of the Constitution to the Civil War, the 700,000 slaves in 1787 had become nearly 4,000,000 by 1861. Perhaps all, or nearly so, of the 700,000 alive when the Constitution was ratified had died by the time the Civil War erupted in 1861. The average lifespan at birth of slave in the US as of 1860 was 22 years. (It was nearly double that for a white person. So, 74 years was more than three lifetimes for an average enslaved human).</a:t>
            </a:r>
          </a:p>
          <a:p>
            <a:pPr indent="0" algn="just">
              <a:buNone/>
              <a:tabLst>
                <a:tab pos="228600" algn="l"/>
              </a:tabLst>
            </a:pPr>
            <a:r>
              <a:rPr lang="en-US" dirty="0"/>
              <a:t>The living bodies of these 4 million souls were owned by 394,000 other living human beings/families. Nearly 1/3 of all southern families had slaves. In some southern states more than 50% of the population was enslaved.</a:t>
            </a:r>
          </a:p>
          <a:p>
            <a:pPr algn="just"/>
            <a:r>
              <a:rPr lang="en-US" dirty="0"/>
              <a:t>1857: US Supreme Court considers the case of a slave brought to the North by an Army doctor, in </a:t>
            </a:r>
            <a:r>
              <a:rPr lang="en-US" u="sng" dirty="0"/>
              <a:t>Dred Scott v. Sandford</a:t>
            </a:r>
            <a:r>
              <a:rPr lang="en-US" dirty="0"/>
              <a:t>. Dred Scott sued in Federal court for his freedom after living in the territory of Minnesota on the Army base where his owner was stationed. Dred Scott lived there with his wife. </a:t>
            </a:r>
          </a:p>
          <a:p>
            <a:pPr indent="0" algn="just">
              <a:buNone/>
            </a:pPr>
            <a:r>
              <a:rPr lang="en-US" dirty="0"/>
              <a:t>The Supreme Court sent Dred Scott back to a life of slavery, stating, in the pen of the Chief Justice (Taney), that:</a:t>
            </a:r>
          </a:p>
          <a:p>
            <a:pPr marL="457200" lvl="1" indent="0" algn="just">
              <a:buNone/>
            </a:pPr>
            <a:r>
              <a:rPr lang="en-US" sz="2000" b="0" i="0" dirty="0">
                <a:solidFill>
                  <a:srgbClr val="0070C0"/>
                </a:solidFill>
                <a:effectLst/>
                <a:latin typeface="Tahoma" panose="020B0604030504040204" pitchFamily="34" charset="0"/>
              </a:rPr>
              <a:t>They [African-Americans] had for more than a century before [the Revolution] been regarded as beings of an inferior order, and altogether unfit to associate with the white race, either in social or political relations; and so far inferior, that they had no rights which the white man was bound to respect; and that the negro might justly and lawfully be reduced to slavery for his benefit. He was bought and sold, and treated as an ordinary article of merchandise and traffic, whenever a profit could be made by it.</a:t>
            </a:r>
            <a:endParaRPr lang="en-US" sz="2000" dirty="0">
              <a:solidFill>
                <a:srgbClr val="0070C0"/>
              </a:solidFill>
            </a:endParaRPr>
          </a:p>
          <a:p>
            <a:endParaRPr lang="en-US" dirty="0"/>
          </a:p>
        </p:txBody>
      </p:sp>
    </p:spTree>
    <p:extLst>
      <p:ext uri="{BB962C8B-B14F-4D97-AF65-F5344CB8AC3E}">
        <p14:creationId xmlns:p14="http://schemas.microsoft.com/office/powerpoint/2010/main" val="225160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4A953-C407-3CBD-513D-9ADC93D606F4}"/>
              </a:ext>
            </a:extLst>
          </p:cNvPr>
          <p:cNvSpPr>
            <a:spLocks noGrp="1"/>
          </p:cNvSpPr>
          <p:nvPr>
            <p:ph type="title"/>
          </p:nvPr>
        </p:nvSpPr>
        <p:spPr/>
        <p:txBody>
          <a:bodyPr/>
          <a:lstStyle/>
          <a:p>
            <a:r>
              <a:rPr lang="en-US" dirty="0"/>
              <a:t>Now to the Point: The Civil War Begets Amendments 13-15.</a:t>
            </a:r>
          </a:p>
        </p:txBody>
      </p:sp>
      <p:sp>
        <p:nvSpPr>
          <p:cNvPr id="3" name="Content Placeholder 2">
            <a:extLst>
              <a:ext uri="{FF2B5EF4-FFF2-40B4-BE49-F238E27FC236}">
                <a16:creationId xmlns:a16="http://schemas.microsoft.com/office/drawing/2014/main" id="{0A9D95EF-6447-097E-0387-01371DF1A415}"/>
              </a:ext>
            </a:extLst>
          </p:cNvPr>
          <p:cNvSpPr>
            <a:spLocks noGrp="1"/>
          </p:cNvSpPr>
          <p:nvPr>
            <p:ph idx="1"/>
          </p:nvPr>
        </p:nvSpPr>
        <p:spPr>
          <a:xfrm>
            <a:off x="365760" y="1600200"/>
            <a:ext cx="11365992" cy="5181600"/>
          </a:xfrm>
        </p:spPr>
        <p:txBody>
          <a:bodyPr/>
          <a:lstStyle/>
          <a:p>
            <a:r>
              <a:rPr lang="en-US" dirty="0"/>
              <a:t>1861-1865: Civil War. </a:t>
            </a:r>
          </a:p>
          <a:p>
            <a:pPr lvl="1"/>
            <a:r>
              <a:rPr lang="en-US" dirty="0"/>
              <a:t>10% of the Union soldiers were black (though only 2% of the free North was black); </a:t>
            </a:r>
          </a:p>
          <a:p>
            <a:pPr lvl="1"/>
            <a:r>
              <a:rPr lang="en-US" dirty="0"/>
              <a:t>over 68,000 of them died (which is some 20% of the deaths for the Union Army);</a:t>
            </a:r>
          </a:p>
          <a:p>
            <a:pPr lvl="1"/>
            <a:r>
              <a:rPr lang="en-US" dirty="0"/>
              <a:t>1/5 of the Union Army’s black soldiers were former slaves.  </a:t>
            </a:r>
          </a:p>
          <a:p>
            <a:pPr lvl="1"/>
            <a:r>
              <a:rPr lang="en-US" dirty="0"/>
              <a:t>Total casualties of the Civil War (North and South): 620,000</a:t>
            </a:r>
          </a:p>
          <a:p>
            <a:pPr marL="284163" indent="0">
              <a:buNone/>
            </a:pPr>
            <a:r>
              <a:rPr lang="en-US" dirty="0"/>
              <a:t>A war of this magnitude seemingly demands and produces fundamental change. </a:t>
            </a:r>
          </a:p>
          <a:p>
            <a:r>
              <a:rPr lang="en-US" dirty="0"/>
              <a:t>4,000,000 living human beings, unrecognized as such by law and instead called “property” or “chattel” (derived from Latin term for property, later as “cattle” as movable property; livestock), become persons. </a:t>
            </a:r>
          </a:p>
          <a:p>
            <a:pPr indent="0">
              <a:buNone/>
            </a:pPr>
            <a:r>
              <a:rPr lang="en-US" dirty="0"/>
              <a:t>The emancipation produces unfathomable economic, social, political and legal changes – and broken promises (e.g. 40 Acres and a Mule) </a:t>
            </a:r>
          </a:p>
          <a:p>
            <a:r>
              <a:rPr lang="en-US" dirty="0"/>
              <a:t>Our country changes its legal foundation, the Constitution, with ratification of three Amendments (13</a:t>
            </a:r>
            <a:r>
              <a:rPr lang="en-US" baseline="30000" dirty="0"/>
              <a:t>th</a:t>
            </a:r>
            <a:r>
              <a:rPr lang="en-US" dirty="0"/>
              <a:t>, 14</a:t>
            </a:r>
            <a:r>
              <a:rPr lang="en-US" baseline="30000" dirty="0"/>
              <a:t>th</a:t>
            </a:r>
            <a:r>
              <a:rPr lang="en-US" dirty="0"/>
              <a:t> and 15</a:t>
            </a:r>
            <a:r>
              <a:rPr lang="en-US" baseline="30000" dirty="0"/>
              <a:t>th</a:t>
            </a:r>
            <a:r>
              <a:rPr lang="en-US" dirty="0"/>
              <a:t> Amendments).</a:t>
            </a:r>
          </a:p>
        </p:txBody>
      </p:sp>
    </p:spTree>
    <p:extLst>
      <p:ext uri="{BB962C8B-B14F-4D97-AF65-F5344CB8AC3E}">
        <p14:creationId xmlns:p14="http://schemas.microsoft.com/office/powerpoint/2010/main" val="289576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A70F3-46C5-DAE0-F8CE-1DBDD6D12E2B}"/>
              </a:ext>
            </a:extLst>
          </p:cNvPr>
          <p:cNvSpPr>
            <a:spLocks noGrp="1"/>
          </p:cNvSpPr>
          <p:nvPr>
            <p:ph type="title"/>
          </p:nvPr>
        </p:nvSpPr>
        <p:spPr/>
        <p:txBody>
          <a:bodyPr/>
          <a:lstStyle/>
          <a:p>
            <a:r>
              <a:rPr lang="en-US" dirty="0"/>
              <a:t>Amendments 13, 14 and 15: Redefine Federalism, Power, and Rights</a:t>
            </a:r>
          </a:p>
        </p:txBody>
      </p:sp>
      <p:sp>
        <p:nvSpPr>
          <p:cNvPr id="3" name="Content Placeholder 2">
            <a:extLst>
              <a:ext uri="{FF2B5EF4-FFF2-40B4-BE49-F238E27FC236}">
                <a16:creationId xmlns:a16="http://schemas.microsoft.com/office/drawing/2014/main" id="{2240A0FD-BDD7-5532-59F5-65103D67AA93}"/>
              </a:ext>
            </a:extLst>
          </p:cNvPr>
          <p:cNvSpPr>
            <a:spLocks noGrp="1"/>
          </p:cNvSpPr>
          <p:nvPr>
            <p:ph idx="1"/>
          </p:nvPr>
        </p:nvSpPr>
        <p:spPr/>
        <p:txBody>
          <a:bodyPr/>
          <a:lstStyle/>
          <a:p>
            <a:r>
              <a:rPr lang="en-US" dirty="0"/>
              <a:t>13: Abolish Slavery.</a:t>
            </a:r>
          </a:p>
          <a:p>
            <a:r>
              <a:rPr lang="en-US" dirty="0"/>
              <a:t>14: </a:t>
            </a:r>
          </a:p>
          <a:p>
            <a:pPr lvl="1"/>
            <a:r>
              <a:rPr lang="en-US" sz="2000" dirty="0"/>
              <a:t>Define Federal and State Citizenship (birthright)  </a:t>
            </a:r>
          </a:p>
          <a:p>
            <a:pPr lvl="1"/>
            <a:r>
              <a:rPr lang="en-US" sz="2000" dirty="0"/>
              <a:t>Require every State government to</a:t>
            </a:r>
          </a:p>
          <a:p>
            <a:pPr lvl="2"/>
            <a:r>
              <a:rPr lang="en-US" sz="2000" dirty="0"/>
              <a:t>Respect every “persons” right to:</a:t>
            </a:r>
          </a:p>
          <a:p>
            <a:pPr lvl="3"/>
            <a:r>
              <a:rPr lang="en-US" sz="2000" dirty="0"/>
              <a:t>Life</a:t>
            </a:r>
          </a:p>
          <a:p>
            <a:pPr lvl="3"/>
            <a:r>
              <a:rPr lang="en-US" sz="2000" dirty="0"/>
              <a:t>Liberty </a:t>
            </a:r>
          </a:p>
          <a:p>
            <a:pPr lvl="3"/>
            <a:r>
              <a:rPr lang="en-US" sz="2000" dirty="0"/>
              <a:t>Property</a:t>
            </a:r>
          </a:p>
          <a:p>
            <a:pPr lvl="3"/>
            <a:r>
              <a:rPr lang="en-US" sz="2000" dirty="0"/>
              <a:t>Equality</a:t>
            </a:r>
          </a:p>
          <a:p>
            <a:r>
              <a:rPr lang="en-US" dirty="0"/>
              <a:t>15: Right to vote can not be denied based on race.</a:t>
            </a:r>
          </a:p>
          <a:p>
            <a:pPr lvl="3"/>
            <a:endParaRPr lang="en-US" dirty="0"/>
          </a:p>
        </p:txBody>
      </p:sp>
    </p:spTree>
    <p:extLst>
      <p:ext uri="{BB962C8B-B14F-4D97-AF65-F5344CB8AC3E}">
        <p14:creationId xmlns:p14="http://schemas.microsoft.com/office/powerpoint/2010/main" val="550374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FAEE4-D6AB-C959-CAC8-4D9FC1638466}"/>
              </a:ext>
            </a:extLst>
          </p:cNvPr>
          <p:cNvSpPr>
            <a:spLocks noGrp="1"/>
          </p:cNvSpPr>
          <p:nvPr>
            <p:ph type="title"/>
          </p:nvPr>
        </p:nvSpPr>
        <p:spPr/>
        <p:txBody>
          <a:bodyPr>
            <a:normAutofit/>
          </a:bodyPr>
          <a:lstStyle/>
          <a:p>
            <a:pPr algn="ctr"/>
            <a:r>
              <a:rPr lang="en-US" dirty="0"/>
              <a:t>How do “personhood” concepts land in a post-slavery republic?</a:t>
            </a:r>
          </a:p>
        </p:txBody>
      </p:sp>
      <p:pic>
        <p:nvPicPr>
          <p:cNvPr id="4" name="Picture 4">
            <a:extLst>
              <a:ext uri="{FF2B5EF4-FFF2-40B4-BE49-F238E27FC236}">
                <a16:creationId xmlns:a16="http://schemas.microsoft.com/office/drawing/2014/main" id="{673C33DE-E0BF-68CE-D1B6-7DE866C967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2585"/>
          <a:stretch/>
        </p:blipFill>
        <p:spPr bwMode="auto">
          <a:xfrm>
            <a:off x="1104900" y="1618884"/>
            <a:ext cx="2287466" cy="23717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C71D5D2C-1134-BFDF-9A32-F0995F5004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7056" y="2839915"/>
            <a:ext cx="5467350" cy="21240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a:extLst>
              <a:ext uri="{FF2B5EF4-FFF2-40B4-BE49-F238E27FC236}">
                <a16:creationId xmlns:a16="http://schemas.microsoft.com/office/drawing/2014/main" id="{674B10CB-3CB4-F961-F4FB-3836173B9E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0377" y="4625975"/>
            <a:ext cx="2667000" cy="21558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CA0EBBB-2726-F1DF-5B63-5E058B6A55E4}"/>
              </a:ext>
            </a:extLst>
          </p:cNvPr>
          <p:cNvSpPr txBox="1"/>
          <p:nvPr/>
        </p:nvSpPr>
        <p:spPr>
          <a:xfrm>
            <a:off x="4360984" y="1997690"/>
            <a:ext cx="4809393" cy="369332"/>
          </a:xfrm>
          <a:prstGeom prst="rect">
            <a:avLst/>
          </a:prstGeom>
          <a:noFill/>
        </p:spPr>
        <p:txBody>
          <a:bodyPr wrap="square" rtlCol="0">
            <a:spAutoFit/>
          </a:bodyPr>
          <a:lstStyle/>
          <a:p>
            <a:pPr algn="ctr"/>
            <a:r>
              <a:rPr lang="en-US" dirty="0"/>
              <a:t>“</a:t>
            </a:r>
            <a:r>
              <a:rPr lang="en-US" dirty="0">
                <a:hlinkClick r:id="rId5"/>
              </a:rPr>
              <a:t>dreamababy.com</a:t>
            </a:r>
            <a:r>
              <a:rPr lang="en-US" dirty="0"/>
              <a:t>”</a:t>
            </a:r>
          </a:p>
        </p:txBody>
      </p:sp>
    </p:spTree>
    <p:extLst>
      <p:ext uri="{BB962C8B-B14F-4D97-AF65-F5344CB8AC3E}">
        <p14:creationId xmlns:p14="http://schemas.microsoft.com/office/powerpoint/2010/main" val="2077440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anim calcmode="lin" valueType="num">
                                      <p:cBhvr>
                                        <p:cTn id="16" dur="2000" fill="hold"/>
                                        <p:tgtEl>
                                          <p:spTgt spid="6"/>
                                        </p:tgtEl>
                                        <p:attrNameLst>
                                          <p:attrName>ppt_w</p:attrName>
                                        </p:attrNameLst>
                                      </p:cBhvr>
                                      <p:tavLst>
                                        <p:tav tm="0" fmla="#ppt_w*sin(2.5*pi*$)">
                                          <p:val>
                                            <p:fltVal val="0"/>
                                          </p:val>
                                        </p:tav>
                                        <p:tav tm="100000">
                                          <p:val>
                                            <p:fltVal val="1"/>
                                          </p:val>
                                        </p:tav>
                                      </p:tavLst>
                                    </p:anim>
                                    <p:anim calcmode="lin" valueType="num">
                                      <p:cBhvr>
                                        <p:cTn id="17"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heel(1)">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736</TotalTime>
  <Words>3507</Words>
  <Application>Microsoft Office PowerPoint</Application>
  <PresentationFormat>Widescreen</PresentationFormat>
  <Paragraphs>129</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Euphemia</vt:lpstr>
      <vt:lpstr>Plantagenet Cherokee</vt:lpstr>
      <vt:lpstr>Source Sans Pro</vt:lpstr>
      <vt:lpstr>Tahoma</vt:lpstr>
      <vt:lpstr>Wingdings</vt:lpstr>
      <vt:lpstr>Academic Literature 16x9</vt:lpstr>
      <vt:lpstr>       When are you a person?   The US Supreme Court Confronts Biology, Philosophy, Religion, History and Politics and the Limits (or Limitlessness) of State Regulation of Pregnancy  Cogito ergo sum  Colorado School of Mines ~ HASS (Humanities, Arts and Social Sciences) Constitution Day Lecture September 16, 2022  Prof. Richard A. Levine, J.D.  </vt:lpstr>
      <vt:lpstr>Applied law begins with a premise:  If you are a person, you have rights. When did you become a person?</vt:lpstr>
      <vt:lpstr>If Personhood Implies Rights, then When did You Begin?</vt:lpstr>
      <vt:lpstr>Are these questions core to the foundation of the US?</vt:lpstr>
      <vt:lpstr>When Philosophy and Theology Present into Legal History</vt:lpstr>
      <vt:lpstr>74 years: 0 progress. ZERO. Worse, in fact.</vt:lpstr>
      <vt:lpstr>Now to the Point: The Civil War Begets Amendments 13-15.</vt:lpstr>
      <vt:lpstr>Amendments 13, 14 and 15: Redefine Federalism, Power, and Rights</vt:lpstr>
      <vt:lpstr>How do “personhood” concepts land in a post-slavery republic?</vt:lpstr>
      <vt:lpstr>Thought Experiment: Fire at a Fertility Clinic</vt:lpstr>
      <vt:lpstr>Now we’re there. Does a fetus have a right to life?</vt:lpstr>
      <vt:lpstr>In 1972, the Supreme Court Answered “Yes.”</vt:lpstr>
      <vt:lpstr>20 years late: 1992 – Planned Parenthood v Casey.</vt:lpstr>
      <vt:lpstr>A 50-year Precedent Falls in 2022:  Dobbs v. Jackson Women's Health Organization</vt:lpstr>
      <vt:lpstr>Dobbs v. Jackson (Con’t)</vt:lpstr>
      <vt:lpstr>That’s it, for now. </vt:lpstr>
      <vt:lpstr>The Constitution is Yours ~ so, go ahead and answer.</vt:lpstr>
      <vt:lpstr>My conclusions</vt:lpstr>
      <vt:lpstr>Thank you very much.  My apologies for any unintended insensitivity: While this is a legal issue, law can be a blunt instrument. This is a difficult, personal issue on which reasonable and fair-minded people seemingly disagree, and where, as always, respectful discourse in a lecture is fairly and rightly expected.   Questions, comments, and critiques are invited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When are you a person?   The US Supreme Court Confronts Biology, Philosophy, Religion, History and Politics to Pretend to Certainty a Constitutional Principle,  or Rather, to Allow Every State to do so.  Cogito ergo sum</dc:title>
  <dc:creator>Rich Levine</dc:creator>
  <cp:lastModifiedBy>Rich Levine</cp:lastModifiedBy>
  <cp:revision>4</cp:revision>
  <dcterms:created xsi:type="dcterms:W3CDTF">2022-09-10T20:41:22Z</dcterms:created>
  <dcterms:modified xsi:type="dcterms:W3CDTF">2022-09-16T16:53:14Z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